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3" r:id="rId3"/>
  </p:sldMasterIdLst>
  <p:notesMasterIdLst>
    <p:notesMasterId r:id="rId18"/>
  </p:notesMasterIdLst>
  <p:sldIdLst>
    <p:sldId id="256" r:id="rId4"/>
    <p:sldId id="620" r:id="rId5"/>
    <p:sldId id="259" r:id="rId6"/>
    <p:sldId id="626" r:id="rId7"/>
    <p:sldId id="622" r:id="rId8"/>
    <p:sldId id="623" r:id="rId9"/>
    <p:sldId id="628" r:id="rId10"/>
    <p:sldId id="625" r:id="rId11"/>
    <p:sldId id="629" r:id="rId12"/>
    <p:sldId id="635" r:id="rId13"/>
    <p:sldId id="630" r:id="rId14"/>
    <p:sldId id="631" r:id="rId15"/>
    <p:sldId id="636" r:id="rId16"/>
    <p:sldId id="4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EA7"/>
    <a:srgbClr val="03B48A"/>
    <a:srgbClr val="002D41"/>
    <a:srgbClr val="062130"/>
    <a:srgbClr val="03B389"/>
    <a:srgbClr val="071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21" autoAdjust="0"/>
    <p:restoredTop sz="94660"/>
  </p:normalViewPr>
  <p:slideViewPr>
    <p:cSldViewPr snapToGrid="0">
      <p:cViewPr varScale="1">
        <p:scale>
          <a:sx n="68" d="100"/>
          <a:sy n="68" d="100"/>
        </p:scale>
        <p:origin x="3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C9CD8-A4E7-4EC5-BAE5-A1DE4A9B679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D26DB1D1-1FB2-485C-8FC9-3169E626C14F}">
      <dgm:prSet custT="1"/>
      <dgm:spPr/>
      <dgm:t>
        <a:bodyPr/>
        <a:lstStyle/>
        <a:p>
          <a:r>
            <a:rPr lang="en-GB" sz="2000" kern="1200" dirty="0">
              <a:solidFill>
                <a:prstClr val="white"/>
              </a:solidFill>
              <a:latin typeface="Calibri Light"/>
              <a:ea typeface="+mn-ea"/>
              <a:cs typeface="+mn-cs"/>
            </a:rPr>
            <a:t>Mobile Application – Continuous Delivery Platform </a:t>
          </a:r>
        </a:p>
      </dgm:t>
    </dgm:pt>
    <dgm:pt modelId="{1922ACCF-C854-43C3-B294-F0E625D412C0}" type="parTrans" cxnId="{AC6A4FD8-0998-4AFA-A03C-A318D8BD7B52}">
      <dgm:prSet/>
      <dgm:spPr/>
      <dgm:t>
        <a:bodyPr/>
        <a:lstStyle/>
        <a:p>
          <a:endParaRPr lang="en-US"/>
        </a:p>
      </dgm:t>
    </dgm:pt>
    <dgm:pt modelId="{6A3E6360-8DA6-4150-BB80-F3ADBF1699A3}" type="sibTrans" cxnId="{AC6A4FD8-0998-4AFA-A03C-A318D8BD7B52}">
      <dgm:prSet/>
      <dgm:spPr/>
      <dgm:t>
        <a:bodyPr/>
        <a:lstStyle/>
        <a:p>
          <a:endParaRPr lang="en-US"/>
        </a:p>
      </dgm:t>
    </dgm:pt>
    <dgm:pt modelId="{0A123173-2616-4AC9-A95E-8DCA45C1F7AD}">
      <dgm:prSet custT="1"/>
      <dgm:spPr/>
      <dgm:t>
        <a:bodyPr/>
        <a:lstStyle/>
        <a:p>
          <a:pPr marL="0" lvl="0" indent="0" algn="l" defTabSz="889000">
            <a:lnSpc>
              <a:spcPct val="90000"/>
            </a:lnSpc>
            <a:spcBef>
              <a:spcPct val="0"/>
            </a:spcBef>
            <a:spcAft>
              <a:spcPct val="35000"/>
            </a:spcAft>
            <a:buNone/>
          </a:pPr>
          <a:r>
            <a:rPr lang="en-GB" sz="2000" kern="1200" dirty="0">
              <a:solidFill>
                <a:prstClr val="white"/>
              </a:solidFill>
              <a:latin typeface="Calibri Light"/>
              <a:ea typeface="+mn-ea"/>
              <a:cs typeface="+mn-cs"/>
            </a:rPr>
            <a:t>Q&amp;A </a:t>
          </a:r>
        </a:p>
      </dgm:t>
    </dgm:pt>
    <dgm:pt modelId="{DFEC49AB-F40E-48A7-B15D-B6008EA397E7}" type="parTrans" cxnId="{15F5CCA6-3025-45F4-A029-25FCE2D1D8B6}">
      <dgm:prSet/>
      <dgm:spPr/>
      <dgm:t>
        <a:bodyPr/>
        <a:lstStyle/>
        <a:p>
          <a:endParaRPr lang="en-US"/>
        </a:p>
      </dgm:t>
    </dgm:pt>
    <dgm:pt modelId="{0AA86E92-EE55-4340-B803-CB527976D176}" type="sibTrans" cxnId="{15F5CCA6-3025-45F4-A029-25FCE2D1D8B6}">
      <dgm:prSet/>
      <dgm:spPr/>
      <dgm:t>
        <a:bodyPr/>
        <a:lstStyle/>
        <a:p>
          <a:endParaRPr lang="en-US"/>
        </a:p>
      </dgm:t>
    </dgm:pt>
    <dgm:pt modelId="{A50BA72F-BD97-4F3A-9AE2-0917D3105FDB}">
      <dgm:prSet custT="1"/>
      <dgm:spPr/>
      <dgm:t>
        <a:bodyPr/>
        <a:lstStyle/>
        <a:p>
          <a:r>
            <a:rPr lang="en-GB" sz="2000" kern="1200" dirty="0">
              <a:solidFill>
                <a:prstClr val="white"/>
              </a:solidFill>
              <a:latin typeface="Calibri Light"/>
              <a:ea typeface="+mn-ea"/>
              <a:cs typeface="+mn-cs"/>
            </a:rPr>
            <a:t>Problem Statement</a:t>
          </a:r>
        </a:p>
      </dgm:t>
    </dgm:pt>
    <dgm:pt modelId="{C8F74DC5-24A1-4316-83B6-9C066EB53F7F}" type="parTrans" cxnId="{5F9D1B0F-37BF-4FE3-8775-608ABE7C9D39}">
      <dgm:prSet/>
      <dgm:spPr/>
      <dgm:t>
        <a:bodyPr/>
        <a:lstStyle/>
        <a:p>
          <a:endParaRPr lang="en-ZA"/>
        </a:p>
      </dgm:t>
    </dgm:pt>
    <dgm:pt modelId="{7FD71C11-4E48-415C-BD3F-286CAB1635B6}" type="sibTrans" cxnId="{5F9D1B0F-37BF-4FE3-8775-608ABE7C9D39}">
      <dgm:prSet/>
      <dgm:spPr/>
      <dgm:t>
        <a:bodyPr/>
        <a:lstStyle/>
        <a:p>
          <a:endParaRPr lang="en-ZA"/>
        </a:p>
      </dgm:t>
    </dgm:pt>
    <dgm:pt modelId="{CB4DCE34-B983-4A92-8F47-AC80FCE8AD99}">
      <dgm:prSet custT="1"/>
      <dgm:spPr/>
      <dgm:t>
        <a:bodyPr/>
        <a:lstStyle/>
        <a:p>
          <a:r>
            <a:rPr lang="en-GB" sz="2000" kern="1200" dirty="0">
              <a:solidFill>
                <a:prstClr val="white"/>
              </a:solidFill>
              <a:latin typeface="Calibri Light"/>
              <a:ea typeface="+mn-ea"/>
              <a:cs typeface="+mn-cs"/>
            </a:rPr>
            <a:t>Mobile Application Strategy </a:t>
          </a:r>
        </a:p>
      </dgm:t>
    </dgm:pt>
    <dgm:pt modelId="{625D0DEB-7FBC-48AE-A033-848ED8329ADD}" type="parTrans" cxnId="{6F098939-2603-43E8-BBE1-C857CC92A5AD}">
      <dgm:prSet/>
      <dgm:spPr/>
      <dgm:t>
        <a:bodyPr/>
        <a:lstStyle/>
        <a:p>
          <a:endParaRPr lang="en-ZA"/>
        </a:p>
      </dgm:t>
    </dgm:pt>
    <dgm:pt modelId="{B69C3801-A0AD-4EB2-9D83-8AB0B6282042}" type="sibTrans" cxnId="{6F098939-2603-43E8-BBE1-C857CC92A5AD}">
      <dgm:prSet/>
      <dgm:spPr/>
      <dgm:t>
        <a:bodyPr/>
        <a:lstStyle/>
        <a:p>
          <a:endParaRPr lang="en-ZA"/>
        </a:p>
      </dgm:t>
    </dgm:pt>
    <dgm:pt modelId="{D8457FF5-AA98-4FAF-B464-16C9C50D2D04}">
      <dgm:prSet custT="1"/>
      <dgm:spPr/>
      <dgm:t>
        <a:bodyPr/>
        <a:lstStyle/>
        <a:p>
          <a:r>
            <a:rPr lang="en-GB" sz="2000" kern="1200" dirty="0">
              <a:solidFill>
                <a:prstClr val="white"/>
              </a:solidFill>
              <a:latin typeface="Calibri Light"/>
              <a:ea typeface="+mn-ea"/>
              <a:cs typeface="+mn-cs"/>
            </a:rPr>
            <a:t>Mobile Apps -  Continuous Testing Strategy </a:t>
          </a:r>
        </a:p>
      </dgm:t>
    </dgm:pt>
    <dgm:pt modelId="{E2CD93FF-02BD-4304-A49F-952E7C26D3B8}" type="parTrans" cxnId="{529BE666-76C3-4F3E-BDE0-B61D6A5312A2}">
      <dgm:prSet/>
      <dgm:spPr/>
      <dgm:t>
        <a:bodyPr/>
        <a:lstStyle/>
        <a:p>
          <a:endParaRPr lang="en-ZA"/>
        </a:p>
      </dgm:t>
    </dgm:pt>
    <dgm:pt modelId="{706FD784-F00B-4EBC-986C-509DCDF84C7F}" type="sibTrans" cxnId="{529BE666-76C3-4F3E-BDE0-B61D6A5312A2}">
      <dgm:prSet/>
      <dgm:spPr/>
      <dgm:t>
        <a:bodyPr/>
        <a:lstStyle/>
        <a:p>
          <a:endParaRPr lang="en-ZA"/>
        </a:p>
      </dgm:t>
    </dgm:pt>
    <dgm:pt modelId="{8817934D-5B7F-4B34-B30A-5647C15E3D9D}">
      <dgm:prSet custT="1"/>
      <dgm:spPr/>
      <dgm:t>
        <a:bodyPr/>
        <a:lstStyle/>
        <a:p>
          <a:r>
            <a:rPr lang="en-GB" sz="2000" kern="1200" dirty="0">
              <a:solidFill>
                <a:prstClr val="white"/>
              </a:solidFill>
              <a:latin typeface="Calibri Light"/>
              <a:ea typeface="+mn-ea"/>
              <a:cs typeface="+mn-cs"/>
            </a:rPr>
            <a:t>SITA Mandate </a:t>
          </a:r>
        </a:p>
      </dgm:t>
    </dgm:pt>
    <dgm:pt modelId="{F5615BF3-C663-4404-A585-2258260A2279}" type="parTrans" cxnId="{F26EBA16-422C-4A1D-BA82-57F56692A125}">
      <dgm:prSet/>
      <dgm:spPr/>
      <dgm:t>
        <a:bodyPr/>
        <a:lstStyle/>
        <a:p>
          <a:endParaRPr lang="en-ZA"/>
        </a:p>
      </dgm:t>
    </dgm:pt>
    <dgm:pt modelId="{0F8FCEFD-E91F-4367-9F4E-6AAD90E00603}" type="sibTrans" cxnId="{F26EBA16-422C-4A1D-BA82-57F56692A125}">
      <dgm:prSet/>
      <dgm:spPr/>
      <dgm:t>
        <a:bodyPr/>
        <a:lstStyle/>
        <a:p>
          <a:endParaRPr lang="en-ZA"/>
        </a:p>
      </dgm:t>
    </dgm:pt>
    <dgm:pt modelId="{0D9A998A-73B0-4DA3-82FD-931A28EFD3CD}" type="pres">
      <dgm:prSet presAssocID="{7B0C9CD8-A4E7-4EC5-BAE5-A1DE4A9B6797}" presName="Name0" presStyleCnt="0">
        <dgm:presLayoutVars>
          <dgm:chMax val="7"/>
          <dgm:chPref val="7"/>
          <dgm:dir/>
        </dgm:presLayoutVars>
      </dgm:prSet>
      <dgm:spPr/>
    </dgm:pt>
    <dgm:pt modelId="{101DDB68-930F-4846-AB13-82537015459D}" type="pres">
      <dgm:prSet presAssocID="{7B0C9CD8-A4E7-4EC5-BAE5-A1DE4A9B6797}" presName="Name1" presStyleCnt="0"/>
      <dgm:spPr/>
    </dgm:pt>
    <dgm:pt modelId="{00AE4EF9-7941-4ED5-BB6F-8A98AED5DAC4}" type="pres">
      <dgm:prSet presAssocID="{7B0C9CD8-A4E7-4EC5-BAE5-A1DE4A9B6797}" presName="cycle" presStyleCnt="0"/>
      <dgm:spPr/>
    </dgm:pt>
    <dgm:pt modelId="{9AEB70B9-CCF0-45DF-8D24-4BDEE83B2251}" type="pres">
      <dgm:prSet presAssocID="{7B0C9CD8-A4E7-4EC5-BAE5-A1DE4A9B6797}" presName="srcNode" presStyleLbl="node1" presStyleIdx="0" presStyleCnt="6"/>
      <dgm:spPr/>
    </dgm:pt>
    <dgm:pt modelId="{973963B7-D7A5-401E-BE09-76EEFC0C746C}" type="pres">
      <dgm:prSet presAssocID="{7B0C9CD8-A4E7-4EC5-BAE5-A1DE4A9B6797}" presName="conn" presStyleLbl="parChTrans1D2" presStyleIdx="0" presStyleCnt="1"/>
      <dgm:spPr/>
    </dgm:pt>
    <dgm:pt modelId="{593535C1-47C1-4B3F-B2A0-B47B9D694344}" type="pres">
      <dgm:prSet presAssocID="{7B0C9CD8-A4E7-4EC5-BAE5-A1DE4A9B6797}" presName="extraNode" presStyleLbl="node1" presStyleIdx="0" presStyleCnt="6"/>
      <dgm:spPr/>
    </dgm:pt>
    <dgm:pt modelId="{C59CAD30-D294-4549-8E60-BF175139A052}" type="pres">
      <dgm:prSet presAssocID="{7B0C9CD8-A4E7-4EC5-BAE5-A1DE4A9B6797}" presName="dstNode" presStyleLbl="node1" presStyleIdx="0" presStyleCnt="6"/>
      <dgm:spPr/>
    </dgm:pt>
    <dgm:pt modelId="{E1F630B5-F0A3-4A05-99CD-FC37CE76AA1D}" type="pres">
      <dgm:prSet presAssocID="{A50BA72F-BD97-4F3A-9AE2-0917D3105FDB}" presName="text_1" presStyleLbl="node1" presStyleIdx="0" presStyleCnt="6">
        <dgm:presLayoutVars>
          <dgm:bulletEnabled val="1"/>
        </dgm:presLayoutVars>
      </dgm:prSet>
      <dgm:spPr/>
    </dgm:pt>
    <dgm:pt modelId="{E825F370-E306-45E6-AC67-937CC8BE374D}" type="pres">
      <dgm:prSet presAssocID="{A50BA72F-BD97-4F3A-9AE2-0917D3105FDB}" presName="accent_1" presStyleCnt="0"/>
      <dgm:spPr/>
    </dgm:pt>
    <dgm:pt modelId="{F5AB5598-E97D-4D20-B329-A6B472AAE7DB}" type="pres">
      <dgm:prSet presAssocID="{A50BA72F-BD97-4F3A-9AE2-0917D3105FDB}" presName="accentRepeatNode" presStyleLbl="solidFgAcc1" presStyleIdx="0" presStyleCnt="6"/>
      <dgm:spPr/>
    </dgm:pt>
    <dgm:pt modelId="{2DD7976B-98CF-443C-8AEC-C845EB392F7E}" type="pres">
      <dgm:prSet presAssocID="{8817934D-5B7F-4B34-B30A-5647C15E3D9D}" presName="text_2" presStyleLbl="node1" presStyleIdx="1" presStyleCnt="6">
        <dgm:presLayoutVars>
          <dgm:bulletEnabled val="1"/>
        </dgm:presLayoutVars>
      </dgm:prSet>
      <dgm:spPr/>
    </dgm:pt>
    <dgm:pt modelId="{0DB680AA-49BB-48F8-BE22-E38257FB6687}" type="pres">
      <dgm:prSet presAssocID="{8817934D-5B7F-4B34-B30A-5647C15E3D9D}" presName="accent_2" presStyleCnt="0"/>
      <dgm:spPr/>
    </dgm:pt>
    <dgm:pt modelId="{82DB6DAB-F0A3-4E3F-BDCC-849F811D4089}" type="pres">
      <dgm:prSet presAssocID="{8817934D-5B7F-4B34-B30A-5647C15E3D9D}" presName="accentRepeatNode" presStyleLbl="solidFgAcc1" presStyleIdx="1" presStyleCnt="6"/>
      <dgm:spPr/>
    </dgm:pt>
    <dgm:pt modelId="{8B721366-0C6E-4055-8ED2-EA98C40B1E3A}" type="pres">
      <dgm:prSet presAssocID="{CB4DCE34-B983-4A92-8F47-AC80FCE8AD99}" presName="text_3" presStyleLbl="node1" presStyleIdx="2" presStyleCnt="6">
        <dgm:presLayoutVars>
          <dgm:bulletEnabled val="1"/>
        </dgm:presLayoutVars>
      </dgm:prSet>
      <dgm:spPr/>
    </dgm:pt>
    <dgm:pt modelId="{CEF5144B-CF1C-4A2A-B2D0-65D7CC8E8575}" type="pres">
      <dgm:prSet presAssocID="{CB4DCE34-B983-4A92-8F47-AC80FCE8AD99}" presName="accent_3" presStyleCnt="0"/>
      <dgm:spPr/>
    </dgm:pt>
    <dgm:pt modelId="{A3FC2EBD-7DDC-4E49-A145-48E6C1FEF509}" type="pres">
      <dgm:prSet presAssocID="{CB4DCE34-B983-4A92-8F47-AC80FCE8AD99}" presName="accentRepeatNode" presStyleLbl="solidFgAcc1" presStyleIdx="2" presStyleCnt="6"/>
      <dgm:spPr/>
    </dgm:pt>
    <dgm:pt modelId="{9E38E91C-80AB-40F7-A9D9-9ACCFF633D80}" type="pres">
      <dgm:prSet presAssocID="{D26DB1D1-1FB2-485C-8FC9-3169E626C14F}" presName="text_4" presStyleLbl="node1" presStyleIdx="3" presStyleCnt="6">
        <dgm:presLayoutVars>
          <dgm:bulletEnabled val="1"/>
        </dgm:presLayoutVars>
      </dgm:prSet>
      <dgm:spPr/>
    </dgm:pt>
    <dgm:pt modelId="{7E79DAC8-25A9-4DB5-A497-F8B63AA4547C}" type="pres">
      <dgm:prSet presAssocID="{D26DB1D1-1FB2-485C-8FC9-3169E626C14F}" presName="accent_4" presStyleCnt="0"/>
      <dgm:spPr/>
    </dgm:pt>
    <dgm:pt modelId="{2B605534-CBC6-44E7-A00C-E4769B06D2AE}" type="pres">
      <dgm:prSet presAssocID="{D26DB1D1-1FB2-485C-8FC9-3169E626C14F}" presName="accentRepeatNode" presStyleLbl="solidFgAcc1" presStyleIdx="3" presStyleCnt="6"/>
      <dgm:spPr/>
    </dgm:pt>
    <dgm:pt modelId="{C7699116-2D6F-4D00-A837-5BB9CAA361D8}" type="pres">
      <dgm:prSet presAssocID="{D8457FF5-AA98-4FAF-B464-16C9C50D2D04}" presName="text_5" presStyleLbl="node1" presStyleIdx="4" presStyleCnt="6">
        <dgm:presLayoutVars>
          <dgm:bulletEnabled val="1"/>
        </dgm:presLayoutVars>
      </dgm:prSet>
      <dgm:spPr/>
    </dgm:pt>
    <dgm:pt modelId="{A2FB7567-C8C8-4C89-A7E4-79A425B11FA7}" type="pres">
      <dgm:prSet presAssocID="{D8457FF5-AA98-4FAF-B464-16C9C50D2D04}" presName="accent_5" presStyleCnt="0"/>
      <dgm:spPr/>
    </dgm:pt>
    <dgm:pt modelId="{B282DE18-E1F7-48D2-A716-5537B41D35EB}" type="pres">
      <dgm:prSet presAssocID="{D8457FF5-AA98-4FAF-B464-16C9C50D2D04}" presName="accentRepeatNode" presStyleLbl="solidFgAcc1" presStyleIdx="4" presStyleCnt="6"/>
      <dgm:spPr/>
    </dgm:pt>
    <dgm:pt modelId="{32266BEC-BD4B-4B87-B138-1DA2D6854776}" type="pres">
      <dgm:prSet presAssocID="{0A123173-2616-4AC9-A95E-8DCA45C1F7AD}" presName="text_6" presStyleLbl="node1" presStyleIdx="5" presStyleCnt="6">
        <dgm:presLayoutVars>
          <dgm:bulletEnabled val="1"/>
        </dgm:presLayoutVars>
      </dgm:prSet>
      <dgm:spPr/>
    </dgm:pt>
    <dgm:pt modelId="{8934B93C-459A-4ADD-840F-D6948213A383}" type="pres">
      <dgm:prSet presAssocID="{0A123173-2616-4AC9-A95E-8DCA45C1F7AD}" presName="accent_6" presStyleCnt="0"/>
      <dgm:spPr/>
    </dgm:pt>
    <dgm:pt modelId="{DB2B2BCB-36D2-47E6-B081-2E6F93FFF1C3}" type="pres">
      <dgm:prSet presAssocID="{0A123173-2616-4AC9-A95E-8DCA45C1F7AD}" presName="accentRepeatNode" presStyleLbl="solidFgAcc1" presStyleIdx="5" presStyleCnt="6"/>
      <dgm:spPr/>
    </dgm:pt>
  </dgm:ptLst>
  <dgm:cxnLst>
    <dgm:cxn modelId="{5F9D1B0F-37BF-4FE3-8775-608ABE7C9D39}" srcId="{7B0C9CD8-A4E7-4EC5-BAE5-A1DE4A9B6797}" destId="{A50BA72F-BD97-4F3A-9AE2-0917D3105FDB}" srcOrd="0" destOrd="0" parTransId="{C8F74DC5-24A1-4316-83B6-9C066EB53F7F}" sibTransId="{7FD71C11-4E48-415C-BD3F-286CAB1635B6}"/>
    <dgm:cxn modelId="{F26EBA16-422C-4A1D-BA82-57F56692A125}" srcId="{7B0C9CD8-A4E7-4EC5-BAE5-A1DE4A9B6797}" destId="{8817934D-5B7F-4B34-B30A-5647C15E3D9D}" srcOrd="1" destOrd="0" parTransId="{F5615BF3-C663-4404-A585-2258260A2279}" sibTransId="{0F8FCEFD-E91F-4367-9F4E-6AAD90E00603}"/>
    <dgm:cxn modelId="{6F098939-2603-43E8-BBE1-C857CC92A5AD}" srcId="{7B0C9CD8-A4E7-4EC5-BAE5-A1DE4A9B6797}" destId="{CB4DCE34-B983-4A92-8F47-AC80FCE8AD99}" srcOrd="2" destOrd="0" parTransId="{625D0DEB-7FBC-48AE-A033-848ED8329ADD}" sibTransId="{B69C3801-A0AD-4EB2-9D83-8AB0B6282042}"/>
    <dgm:cxn modelId="{7B36503F-0F85-489C-AFC6-AD7A7A657326}" type="presOf" srcId="{7FD71C11-4E48-415C-BD3F-286CAB1635B6}" destId="{973963B7-D7A5-401E-BE09-76EEFC0C746C}" srcOrd="0" destOrd="0" presId="urn:microsoft.com/office/officeart/2008/layout/VerticalCurvedList"/>
    <dgm:cxn modelId="{76CD4C41-3509-4EA2-A069-003583B90BD2}" type="presOf" srcId="{CB4DCE34-B983-4A92-8F47-AC80FCE8AD99}" destId="{8B721366-0C6E-4055-8ED2-EA98C40B1E3A}" srcOrd="0" destOrd="0" presId="urn:microsoft.com/office/officeart/2008/layout/VerticalCurvedList"/>
    <dgm:cxn modelId="{529BE666-76C3-4F3E-BDE0-B61D6A5312A2}" srcId="{7B0C9CD8-A4E7-4EC5-BAE5-A1DE4A9B6797}" destId="{D8457FF5-AA98-4FAF-B464-16C9C50D2D04}" srcOrd="4" destOrd="0" parTransId="{E2CD93FF-02BD-4304-A49F-952E7C26D3B8}" sibTransId="{706FD784-F00B-4EBC-986C-509DCDF84C7F}"/>
    <dgm:cxn modelId="{E6FD5A72-C00A-4B37-ACD9-671004D6708C}" type="presOf" srcId="{7B0C9CD8-A4E7-4EC5-BAE5-A1DE4A9B6797}" destId="{0D9A998A-73B0-4DA3-82FD-931A28EFD3CD}" srcOrd="0" destOrd="0" presId="urn:microsoft.com/office/officeart/2008/layout/VerticalCurvedList"/>
    <dgm:cxn modelId="{3A219D75-C112-43F0-8B84-A51DAB39E28C}" type="presOf" srcId="{0A123173-2616-4AC9-A95E-8DCA45C1F7AD}" destId="{32266BEC-BD4B-4B87-B138-1DA2D6854776}" srcOrd="0" destOrd="0" presId="urn:microsoft.com/office/officeart/2008/layout/VerticalCurvedList"/>
    <dgm:cxn modelId="{9C858E76-ED66-4B43-920A-F640EB147B2E}" type="presOf" srcId="{D8457FF5-AA98-4FAF-B464-16C9C50D2D04}" destId="{C7699116-2D6F-4D00-A837-5BB9CAA361D8}" srcOrd="0" destOrd="0" presId="urn:microsoft.com/office/officeart/2008/layout/VerticalCurvedList"/>
    <dgm:cxn modelId="{8218B77A-99BF-482B-BC7E-CA7D094880F4}" type="presOf" srcId="{D26DB1D1-1FB2-485C-8FC9-3169E626C14F}" destId="{9E38E91C-80AB-40F7-A9D9-9ACCFF633D80}" srcOrd="0" destOrd="0" presId="urn:microsoft.com/office/officeart/2008/layout/VerticalCurvedList"/>
    <dgm:cxn modelId="{15F5CCA6-3025-45F4-A029-25FCE2D1D8B6}" srcId="{7B0C9CD8-A4E7-4EC5-BAE5-A1DE4A9B6797}" destId="{0A123173-2616-4AC9-A95E-8DCA45C1F7AD}" srcOrd="5" destOrd="0" parTransId="{DFEC49AB-F40E-48A7-B15D-B6008EA397E7}" sibTransId="{0AA86E92-EE55-4340-B803-CB527976D176}"/>
    <dgm:cxn modelId="{95B1A6AF-7F62-4556-AF2E-02BDE789C312}" type="presOf" srcId="{8817934D-5B7F-4B34-B30A-5647C15E3D9D}" destId="{2DD7976B-98CF-443C-8AEC-C845EB392F7E}" srcOrd="0" destOrd="0" presId="urn:microsoft.com/office/officeart/2008/layout/VerticalCurvedList"/>
    <dgm:cxn modelId="{AC6A4FD8-0998-4AFA-A03C-A318D8BD7B52}" srcId="{7B0C9CD8-A4E7-4EC5-BAE5-A1DE4A9B6797}" destId="{D26DB1D1-1FB2-485C-8FC9-3169E626C14F}" srcOrd="3" destOrd="0" parTransId="{1922ACCF-C854-43C3-B294-F0E625D412C0}" sibTransId="{6A3E6360-8DA6-4150-BB80-F3ADBF1699A3}"/>
    <dgm:cxn modelId="{7034EBD9-24E5-417B-84D8-C43FC0DB22FE}" type="presOf" srcId="{A50BA72F-BD97-4F3A-9AE2-0917D3105FDB}" destId="{E1F630B5-F0A3-4A05-99CD-FC37CE76AA1D}" srcOrd="0" destOrd="0" presId="urn:microsoft.com/office/officeart/2008/layout/VerticalCurvedList"/>
    <dgm:cxn modelId="{9F883C6E-32EF-408D-BD03-62C5F7461E11}" type="presParOf" srcId="{0D9A998A-73B0-4DA3-82FD-931A28EFD3CD}" destId="{101DDB68-930F-4846-AB13-82537015459D}" srcOrd="0" destOrd="0" presId="urn:microsoft.com/office/officeart/2008/layout/VerticalCurvedList"/>
    <dgm:cxn modelId="{094D204C-838D-4F27-A220-5E8197C1C836}" type="presParOf" srcId="{101DDB68-930F-4846-AB13-82537015459D}" destId="{00AE4EF9-7941-4ED5-BB6F-8A98AED5DAC4}" srcOrd="0" destOrd="0" presId="urn:microsoft.com/office/officeart/2008/layout/VerticalCurvedList"/>
    <dgm:cxn modelId="{4E83E2C5-52B0-457D-BE40-70AACA933709}" type="presParOf" srcId="{00AE4EF9-7941-4ED5-BB6F-8A98AED5DAC4}" destId="{9AEB70B9-CCF0-45DF-8D24-4BDEE83B2251}" srcOrd="0" destOrd="0" presId="urn:microsoft.com/office/officeart/2008/layout/VerticalCurvedList"/>
    <dgm:cxn modelId="{91E91490-973B-453C-9E26-33300D5B112B}" type="presParOf" srcId="{00AE4EF9-7941-4ED5-BB6F-8A98AED5DAC4}" destId="{973963B7-D7A5-401E-BE09-76EEFC0C746C}" srcOrd="1" destOrd="0" presId="urn:microsoft.com/office/officeart/2008/layout/VerticalCurvedList"/>
    <dgm:cxn modelId="{228E38A0-4EB6-4ED5-8394-050B1957172A}" type="presParOf" srcId="{00AE4EF9-7941-4ED5-BB6F-8A98AED5DAC4}" destId="{593535C1-47C1-4B3F-B2A0-B47B9D694344}" srcOrd="2" destOrd="0" presId="urn:microsoft.com/office/officeart/2008/layout/VerticalCurvedList"/>
    <dgm:cxn modelId="{145574AB-66D5-4A2E-A70C-4A507CFF20E2}" type="presParOf" srcId="{00AE4EF9-7941-4ED5-BB6F-8A98AED5DAC4}" destId="{C59CAD30-D294-4549-8E60-BF175139A052}" srcOrd="3" destOrd="0" presId="urn:microsoft.com/office/officeart/2008/layout/VerticalCurvedList"/>
    <dgm:cxn modelId="{72B32147-F454-4D59-BAE3-BAFD3B3176E4}" type="presParOf" srcId="{101DDB68-930F-4846-AB13-82537015459D}" destId="{E1F630B5-F0A3-4A05-99CD-FC37CE76AA1D}" srcOrd="1" destOrd="0" presId="urn:microsoft.com/office/officeart/2008/layout/VerticalCurvedList"/>
    <dgm:cxn modelId="{397C5E0C-3868-4CEB-BDC9-8CDCAAB70243}" type="presParOf" srcId="{101DDB68-930F-4846-AB13-82537015459D}" destId="{E825F370-E306-45E6-AC67-937CC8BE374D}" srcOrd="2" destOrd="0" presId="urn:microsoft.com/office/officeart/2008/layout/VerticalCurvedList"/>
    <dgm:cxn modelId="{B4E5AA89-B600-4566-8B2C-1D858B8BBF09}" type="presParOf" srcId="{E825F370-E306-45E6-AC67-937CC8BE374D}" destId="{F5AB5598-E97D-4D20-B329-A6B472AAE7DB}" srcOrd="0" destOrd="0" presId="urn:microsoft.com/office/officeart/2008/layout/VerticalCurvedList"/>
    <dgm:cxn modelId="{A9B6B526-8FF5-48C9-9C61-550CDAE479A0}" type="presParOf" srcId="{101DDB68-930F-4846-AB13-82537015459D}" destId="{2DD7976B-98CF-443C-8AEC-C845EB392F7E}" srcOrd="3" destOrd="0" presId="urn:microsoft.com/office/officeart/2008/layout/VerticalCurvedList"/>
    <dgm:cxn modelId="{3B4E85B8-48DD-4ED5-A6F4-3E1A6FF740B0}" type="presParOf" srcId="{101DDB68-930F-4846-AB13-82537015459D}" destId="{0DB680AA-49BB-48F8-BE22-E38257FB6687}" srcOrd="4" destOrd="0" presId="urn:microsoft.com/office/officeart/2008/layout/VerticalCurvedList"/>
    <dgm:cxn modelId="{D617CD07-FA68-4967-B044-A6C843E6BC57}" type="presParOf" srcId="{0DB680AA-49BB-48F8-BE22-E38257FB6687}" destId="{82DB6DAB-F0A3-4E3F-BDCC-849F811D4089}" srcOrd="0" destOrd="0" presId="urn:microsoft.com/office/officeart/2008/layout/VerticalCurvedList"/>
    <dgm:cxn modelId="{618E81F5-F57E-4F16-A997-ACE94F494F0C}" type="presParOf" srcId="{101DDB68-930F-4846-AB13-82537015459D}" destId="{8B721366-0C6E-4055-8ED2-EA98C40B1E3A}" srcOrd="5" destOrd="0" presId="urn:microsoft.com/office/officeart/2008/layout/VerticalCurvedList"/>
    <dgm:cxn modelId="{B5E15687-C7B5-4C3F-ABAF-FCFF3AFC02CF}" type="presParOf" srcId="{101DDB68-930F-4846-AB13-82537015459D}" destId="{CEF5144B-CF1C-4A2A-B2D0-65D7CC8E8575}" srcOrd="6" destOrd="0" presId="urn:microsoft.com/office/officeart/2008/layout/VerticalCurvedList"/>
    <dgm:cxn modelId="{9BF75846-8DA4-498A-8B3D-958C9106D7CD}" type="presParOf" srcId="{CEF5144B-CF1C-4A2A-B2D0-65D7CC8E8575}" destId="{A3FC2EBD-7DDC-4E49-A145-48E6C1FEF509}" srcOrd="0" destOrd="0" presId="urn:microsoft.com/office/officeart/2008/layout/VerticalCurvedList"/>
    <dgm:cxn modelId="{CB486D13-8E18-4AEC-9E64-AC26FE3C3FEF}" type="presParOf" srcId="{101DDB68-930F-4846-AB13-82537015459D}" destId="{9E38E91C-80AB-40F7-A9D9-9ACCFF633D80}" srcOrd="7" destOrd="0" presId="urn:microsoft.com/office/officeart/2008/layout/VerticalCurvedList"/>
    <dgm:cxn modelId="{F43C4673-4644-4A52-B09B-55BDC749B628}" type="presParOf" srcId="{101DDB68-930F-4846-AB13-82537015459D}" destId="{7E79DAC8-25A9-4DB5-A497-F8B63AA4547C}" srcOrd="8" destOrd="0" presId="urn:microsoft.com/office/officeart/2008/layout/VerticalCurvedList"/>
    <dgm:cxn modelId="{6632B9C1-4CA4-4615-882F-859A9AD5DF83}" type="presParOf" srcId="{7E79DAC8-25A9-4DB5-A497-F8B63AA4547C}" destId="{2B605534-CBC6-44E7-A00C-E4769B06D2AE}" srcOrd="0" destOrd="0" presId="urn:microsoft.com/office/officeart/2008/layout/VerticalCurvedList"/>
    <dgm:cxn modelId="{42A4E7EC-A3B3-457A-B443-689555F3376D}" type="presParOf" srcId="{101DDB68-930F-4846-AB13-82537015459D}" destId="{C7699116-2D6F-4D00-A837-5BB9CAA361D8}" srcOrd="9" destOrd="0" presId="urn:microsoft.com/office/officeart/2008/layout/VerticalCurvedList"/>
    <dgm:cxn modelId="{2F4FEA47-FC6D-4B3E-8C69-78ABE1D5D544}" type="presParOf" srcId="{101DDB68-930F-4846-AB13-82537015459D}" destId="{A2FB7567-C8C8-4C89-A7E4-79A425B11FA7}" srcOrd="10" destOrd="0" presId="urn:microsoft.com/office/officeart/2008/layout/VerticalCurvedList"/>
    <dgm:cxn modelId="{9E713881-E736-4589-B6E8-93D4D398744D}" type="presParOf" srcId="{A2FB7567-C8C8-4C89-A7E4-79A425B11FA7}" destId="{B282DE18-E1F7-48D2-A716-5537B41D35EB}" srcOrd="0" destOrd="0" presId="urn:microsoft.com/office/officeart/2008/layout/VerticalCurvedList"/>
    <dgm:cxn modelId="{4B7E8CA3-095F-493E-A770-00C4A5DB5E24}" type="presParOf" srcId="{101DDB68-930F-4846-AB13-82537015459D}" destId="{32266BEC-BD4B-4B87-B138-1DA2D6854776}" srcOrd="11" destOrd="0" presId="urn:microsoft.com/office/officeart/2008/layout/VerticalCurvedList"/>
    <dgm:cxn modelId="{A60E087B-637F-4A10-9EEA-AA51DDC15F2D}" type="presParOf" srcId="{101DDB68-930F-4846-AB13-82537015459D}" destId="{8934B93C-459A-4ADD-840F-D6948213A383}" srcOrd="12" destOrd="0" presId="urn:microsoft.com/office/officeart/2008/layout/VerticalCurvedList"/>
    <dgm:cxn modelId="{420D2FDD-5833-4687-BB90-0494A3D8DAFE}" type="presParOf" srcId="{8934B93C-459A-4ADD-840F-D6948213A383}" destId="{DB2B2BCB-36D2-47E6-B081-2E6F93FFF1C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963B7-D7A5-401E-BE09-76EEFC0C746C}">
      <dsp:nvSpPr>
        <dsp:cNvPr id="0" name=""/>
        <dsp:cNvSpPr/>
      </dsp:nvSpPr>
      <dsp:spPr>
        <a:xfrm>
          <a:off x="-5764372" y="-882284"/>
          <a:ext cx="6862735" cy="6862735"/>
        </a:xfrm>
        <a:prstGeom prst="blockArc">
          <a:avLst>
            <a:gd name="adj1" fmla="val 18900000"/>
            <a:gd name="adj2" fmla="val 2700000"/>
            <a:gd name="adj3" fmla="val 31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F630B5-F0A3-4A05-99CD-FC37CE76AA1D}">
      <dsp:nvSpPr>
        <dsp:cNvPr id="0" name=""/>
        <dsp:cNvSpPr/>
      </dsp:nvSpPr>
      <dsp:spPr>
        <a:xfrm>
          <a:off x="409236" y="268469"/>
          <a:ext cx="7555334" cy="53673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03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prstClr val="white"/>
              </a:solidFill>
              <a:latin typeface="Calibri Light"/>
              <a:ea typeface="+mn-ea"/>
              <a:cs typeface="+mn-cs"/>
            </a:rPr>
            <a:t>Problem Statement</a:t>
          </a:r>
        </a:p>
      </dsp:txBody>
      <dsp:txXfrm>
        <a:off x="409236" y="268469"/>
        <a:ext cx="7555334" cy="536734"/>
      </dsp:txXfrm>
    </dsp:sp>
    <dsp:sp modelId="{F5AB5598-E97D-4D20-B329-A6B472AAE7DB}">
      <dsp:nvSpPr>
        <dsp:cNvPr id="0" name=""/>
        <dsp:cNvSpPr/>
      </dsp:nvSpPr>
      <dsp:spPr>
        <a:xfrm>
          <a:off x="73777" y="201377"/>
          <a:ext cx="670918" cy="6709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7976B-98CF-443C-8AEC-C845EB392F7E}">
      <dsp:nvSpPr>
        <dsp:cNvPr id="0" name=""/>
        <dsp:cNvSpPr/>
      </dsp:nvSpPr>
      <dsp:spPr>
        <a:xfrm>
          <a:off x="850738" y="1073469"/>
          <a:ext cx="7113833" cy="53673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03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prstClr val="white"/>
              </a:solidFill>
              <a:latin typeface="Calibri Light"/>
              <a:ea typeface="+mn-ea"/>
              <a:cs typeface="+mn-cs"/>
            </a:rPr>
            <a:t>SITA Mandate </a:t>
          </a:r>
        </a:p>
      </dsp:txBody>
      <dsp:txXfrm>
        <a:off x="850738" y="1073469"/>
        <a:ext cx="7113833" cy="536734"/>
      </dsp:txXfrm>
    </dsp:sp>
    <dsp:sp modelId="{82DB6DAB-F0A3-4E3F-BDCC-849F811D4089}">
      <dsp:nvSpPr>
        <dsp:cNvPr id="0" name=""/>
        <dsp:cNvSpPr/>
      </dsp:nvSpPr>
      <dsp:spPr>
        <a:xfrm>
          <a:off x="515278" y="1006377"/>
          <a:ext cx="670918" cy="6709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21366-0C6E-4055-8ED2-EA98C40B1E3A}">
      <dsp:nvSpPr>
        <dsp:cNvPr id="0" name=""/>
        <dsp:cNvSpPr/>
      </dsp:nvSpPr>
      <dsp:spPr>
        <a:xfrm>
          <a:off x="1052625" y="1878470"/>
          <a:ext cx="6911946" cy="53673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03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prstClr val="white"/>
              </a:solidFill>
              <a:latin typeface="Calibri Light"/>
              <a:ea typeface="+mn-ea"/>
              <a:cs typeface="+mn-cs"/>
            </a:rPr>
            <a:t>Mobile Application Strategy </a:t>
          </a:r>
        </a:p>
      </dsp:txBody>
      <dsp:txXfrm>
        <a:off x="1052625" y="1878470"/>
        <a:ext cx="6911946" cy="536734"/>
      </dsp:txXfrm>
    </dsp:sp>
    <dsp:sp modelId="{A3FC2EBD-7DDC-4E49-A145-48E6C1FEF509}">
      <dsp:nvSpPr>
        <dsp:cNvPr id="0" name=""/>
        <dsp:cNvSpPr/>
      </dsp:nvSpPr>
      <dsp:spPr>
        <a:xfrm>
          <a:off x="717166" y="1811378"/>
          <a:ext cx="670918" cy="6709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8E91C-80AB-40F7-A9D9-9ACCFF633D80}">
      <dsp:nvSpPr>
        <dsp:cNvPr id="0" name=""/>
        <dsp:cNvSpPr/>
      </dsp:nvSpPr>
      <dsp:spPr>
        <a:xfrm>
          <a:off x="1052625" y="2682960"/>
          <a:ext cx="6911946" cy="53673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03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prstClr val="white"/>
              </a:solidFill>
              <a:latin typeface="Calibri Light"/>
              <a:ea typeface="+mn-ea"/>
              <a:cs typeface="+mn-cs"/>
            </a:rPr>
            <a:t>Mobile Application – Continuous Delivery Platform </a:t>
          </a:r>
        </a:p>
      </dsp:txBody>
      <dsp:txXfrm>
        <a:off x="1052625" y="2682960"/>
        <a:ext cx="6911946" cy="536734"/>
      </dsp:txXfrm>
    </dsp:sp>
    <dsp:sp modelId="{2B605534-CBC6-44E7-A00C-E4769B06D2AE}">
      <dsp:nvSpPr>
        <dsp:cNvPr id="0" name=""/>
        <dsp:cNvSpPr/>
      </dsp:nvSpPr>
      <dsp:spPr>
        <a:xfrm>
          <a:off x="717166" y="2615868"/>
          <a:ext cx="670918" cy="6709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99116-2D6F-4D00-A837-5BB9CAA361D8}">
      <dsp:nvSpPr>
        <dsp:cNvPr id="0" name=""/>
        <dsp:cNvSpPr/>
      </dsp:nvSpPr>
      <dsp:spPr>
        <a:xfrm>
          <a:off x="850738" y="3487961"/>
          <a:ext cx="7113833" cy="53673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03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prstClr val="white"/>
              </a:solidFill>
              <a:latin typeface="Calibri Light"/>
              <a:ea typeface="+mn-ea"/>
              <a:cs typeface="+mn-cs"/>
            </a:rPr>
            <a:t>Mobile Apps -  Continuous Testing Strategy </a:t>
          </a:r>
        </a:p>
      </dsp:txBody>
      <dsp:txXfrm>
        <a:off x="850738" y="3487961"/>
        <a:ext cx="7113833" cy="536734"/>
      </dsp:txXfrm>
    </dsp:sp>
    <dsp:sp modelId="{B282DE18-E1F7-48D2-A716-5537B41D35EB}">
      <dsp:nvSpPr>
        <dsp:cNvPr id="0" name=""/>
        <dsp:cNvSpPr/>
      </dsp:nvSpPr>
      <dsp:spPr>
        <a:xfrm>
          <a:off x="515278" y="3420869"/>
          <a:ext cx="670918" cy="6709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66BEC-BD4B-4B87-B138-1DA2D6854776}">
      <dsp:nvSpPr>
        <dsp:cNvPr id="0" name=""/>
        <dsp:cNvSpPr/>
      </dsp:nvSpPr>
      <dsp:spPr>
        <a:xfrm>
          <a:off x="409236" y="4292961"/>
          <a:ext cx="7555334" cy="53673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03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prstClr val="white"/>
              </a:solidFill>
              <a:latin typeface="Calibri Light"/>
              <a:ea typeface="+mn-ea"/>
              <a:cs typeface="+mn-cs"/>
            </a:rPr>
            <a:t>Q&amp;A </a:t>
          </a:r>
        </a:p>
      </dsp:txBody>
      <dsp:txXfrm>
        <a:off x="409236" y="4292961"/>
        <a:ext cx="7555334" cy="536734"/>
      </dsp:txXfrm>
    </dsp:sp>
    <dsp:sp modelId="{DB2B2BCB-36D2-47E6-B081-2E6F93FFF1C3}">
      <dsp:nvSpPr>
        <dsp:cNvPr id="0" name=""/>
        <dsp:cNvSpPr/>
      </dsp:nvSpPr>
      <dsp:spPr>
        <a:xfrm>
          <a:off x="73777" y="4225869"/>
          <a:ext cx="670918" cy="6709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765B5-6072-4615-AAFF-7BFC1E84E9D6}" type="datetimeFigureOut">
              <a:rPr lang="en-ZA" smtClean="0"/>
              <a:t>2021/11/22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82802-2DF4-463A-8E92-9D2CC700E32F}" type="slidenum">
              <a:rPr lang="en-ZA" smtClean="0"/>
              <a:t>‹#›</a:t>
            </a:fld>
            <a:endParaRPr lang="en-ZA" dirty="0"/>
          </a:p>
        </p:txBody>
      </p:sp>
    </p:spTree>
    <p:extLst>
      <p:ext uri="{BB962C8B-B14F-4D97-AF65-F5344CB8AC3E}">
        <p14:creationId xmlns:p14="http://schemas.microsoft.com/office/powerpoint/2010/main" val="173740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3A304A-7A29-4CC5-B944-ADBE2427A239}" type="slidenum">
              <a:rPr lang="en-GB" smtClean="0"/>
              <a:pPr/>
              <a:t>2</a:t>
            </a:fld>
            <a:endParaRPr lang="en-GB" dirty="0"/>
          </a:p>
        </p:txBody>
      </p:sp>
    </p:spTree>
    <p:extLst>
      <p:ext uri="{BB962C8B-B14F-4D97-AF65-F5344CB8AC3E}">
        <p14:creationId xmlns:p14="http://schemas.microsoft.com/office/powerpoint/2010/main" val="8776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F6D803A-B966-4D15-A496-CA42E7EDCD70}" type="slidenum">
              <a:rPr lang="en-ZA" smtClean="0"/>
              <a:t>‹#›</a:t>
            </a:fld>
            <a:endParaRPr lang="en-ZA" dirty="0"/>
          </a:p>
        </p:txBody>
      </p:sp>
    </p:spTree>
    <p:extLst>
      <p:ext uri="{BB962C8B-B14F-4D97-AF65-F5344CB8AC3E}">
        <p14:creationId xmlns:p14="http://schemas.microsoft.com/office/powerpoint/2010/main" val="183679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defRPr/>
            </a:lvl1pPr>
          </a:lstStyle>
          <a:p>
            <a:fld id="{F3854A67-F0DA-4CFC-9B60-A7E52B912665}" type="slidenum">
              <a:rPr lang="en-ZA" smtClean="0"/>
              <a:pPr/>
              <a:t>‹#›</a:t>
            </a:fld>
            <a:endParaRPr lang="en-ZA" dirty="0"/>
          </a:p>
        </p:txBody>
      </p:sp>
    </p:spTree>
    <p:extLst>
      <p:ext uri="{BB962C8B-B14F-4D97-AF65-F5344CB8AC3E}">
        <p14:creationId xmlns:p14="http://schemas.microsoft.com/office/powerpoint/2010/main" val="411042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defRPr/>
            </a:lvl1pPr>
          </a:lstStyle>
          <a:p>
            <a:fld id="{AB6E27D8-53C3-4012-9E0D-A884999FAEF5}" type="slidenum">
              <a:rPr lang="en-ZA" smtClean="0"/>
              <a:pPr/>
              <a:t>‹#›</a:t>
            </a:fld>
            <a:endParaRPr lang="en-ZA" dirty="0"/>
          </a:p>
        </p:txBody>
      </p:sp>
    </p:spTree>
    <p:extLst>
      <p:ext uri="{BB962C8B-B14F-4D97-AF65-F5344CB8AC3E}">
        <p14:creationId xmlns:p14="http://schemas.microsoft.com/office/powerpoint/2010/main" val="109099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a:t>Click to edit Master title style</a:t>
            </a:r>
            <a:endParaRPr lang="en-US" dirty="0"/>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288"/>
          <p:cNvSpPr>
            <a:spLocks noChangeArrowheads="1"/>
          </p:cNvSpPr>
          <p:nvPr userDrawn="1"/>
        </p:nvSpPr>
        <p:spPr bwMode="gray">
          <a:xfrm>
            <a:off x="460256" y="5270349"/>
            <a:ext cx="7862786" cy="738664"/>
          </a:xfrm>
          <a:prstGeom prst="rect">
            <a:avLst/>
          </a:prstGeom>
          <a:noFill/>
          <a:ln w="12700">
            <a:noFill/>
            <a:miter lim="800000"/>
            <a:headEnd type="none" w="sm" len="sm"/>
            <a:tailEnd type="none" w="sm" len="sm"/>
          </a:ln>
          <a:effectLst/>
        </p:spPr>
        <p:txBody>
          <a:bodyPr wrap="square" lIns="0" tIns="0" rIns="0" bIns="0" anchor="b">
            <a:spAutoFit/>
          </a:bodyPr>
          <a:lstStyle/>
          <a:p>
            <a:pPr algn="l">
              <a:defRPr/>
            </a:pPr>
            <a:r>
              <a:rPr lang="en-US" sz="800" b="0" dirty="0"/>
              <a:t>Unless otherwise marked for external use, the items in this Gartner Tool are for internal noncommercial use by the licensed Gartner client. The materials contained in this Tool may not be repackaged or resold. Gartner makes no representations or warranties as to the suitability of this Tool for any particular purpose, and disclaims all liabilities for any damages, whether direct, consequential, incidental or special, arising out of the use of or inability to use this material or the information provided herein.</a:t>
            </a:r>
          </a:p>
          <a:p>
            <a:pPr algn="l">
              <a:defRPr/>
            </a:pPr>
            <a:r>
              <a:rPr lang="en-US" sz="800" b="0" dirty="0"/>
              <a:t>The instructions, intent and objective of this template are contained in the source document. Please refer back to that document for details.</a:t>
            </a:r>
          </a:p>
          <a:p>
            <a:pPr algn="l">
              <a:defRPr/>
            </a:pPr>
            <a:r>
              <a:rPr lang="en-US" sz="800" b="1" dirty="0">
                <a:solidFill>
                  <a:srgbClr val="979D9D"/>
                </a:solidFill>
              </a:rPr>
              <a:t>Notes accompany this presentation.</a:t>
            </a:r>
            <a:br>
              <a:rPr lang="en-US" sz="800" b="1" dirty="0">
                <a:solidFill>
                  <a:srgbClr val="979D9D"/>
                </a:solidFill>
              </a:rPr>
            </a:br>
            <a:r>
              <a:rPr lang="en-US" sz="800" b="1" dirty="0">
                <a:solidFill>
                  <a:srgbClr val="979D9D"/>
                </a:solidFill>
              </a:rPr>
              <a:t>Please select Notes Page view to examine the Notes text. </a:t>
            </a:r>
          </a:p>
        </p:txBody>
      </p:sp>
      <p:sp>
        <p:nvSpPr>
          <p:cNvPr id="9" name="TextBox 8">
            <a:extLst>
              <a:ext uri="{FF2B5EF4-FFF2-40B4-BE49-F238E27FC236}">
                <a16:creationId xmlns:a16="http://schemas.microsoft.com/office/drawing/2014/main" id="{EE3784D3-07C4-4C57-B8E2-B29B75594C53}"/>
              </a:ext>
            </a:extLst>
          </p:cNvPr>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2019 Gartner, Inc. and/or its affiliates. All rights reserved. Gartner is a registered trademark of Gartner, Inc. or its affiliates. This presentation, including all supporting materials, </a:t>
            </a:r>
            <a:br>
              <a:rPr lang="en-US" sz="700" b="0" i="0" u="none" strike="noStrike" kern="1200" dirty="0">
                <a:solidFill>
                  <a:schemeClr val="tx1"/>
                </a:solidFill>
                <a:effectLst/>
                <a:latin typeface="Arial" charset="0"/>
                <a:ea typeface="Arial Unicode MS" pitchFamily="34" charset="-128"/>
                <a:cs typeface="Arial Unicode MS" pitchFamily="34" charset="-128"/>
              </a:rPr>
            </a:br>
            <a:r>
              <a:rPr lang="en-US" sz="700" b="0" i="0" u="none" strike="noStrike" kern="1200" dirty="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7661211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86051" y="1986470"/>
            <a:ext cx="5409161" cy="276999"/>
          </a:xfrm>
        </p:spPr>
        <p:txBody>
          <a:bodyPr wrap="square" anchor="ctr" anchorCtr="0">
            <a:noAutofit/>
          </a:bodyPr>
          <a:lstStyle>
            <a:lvl1pPr marL="0" indent="0">
              <a:lnSpc>
                <a:spcPct val="100000"/>
              </a:lnSpc>
              <a:spcAft>
                <a:spcPts val="0"/>
              </a:spcAft>
              <a:buNone/>
              <a:defRPr sz="1800" b="1"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Gartner for </a:t>
            </a:r>
            <a:r>
              <a:rPr lang="en-US" dirty="0" err="1"/>
              <a:t>xxxTool</a:t>
            </a:r>
            <a:endParaRPr lang="en-US" dirty="0"/>
          </a:p>
        </p:txBody>
      </p:sp>
      <p:sp>
        <p:nvSpPr>
          <p:cNvPr id="2" name="Title 1"/>
          <p:cNvSpPr>
            <a:spLocks noGrp="1"/>
          </p:cNvSpPr>
          <p:nvPr>
            <p:ph type="ctrTitle" hasCustomPrompt="1"/>
          </p:nvPr>
        </p:nvSpPr>
        <p:spPr>
          <a:xfrm>
            <a:off x="1686051" y="2359693"/>
            <a:ext cx="5409161" cy="1762988"/>
          </a:xfrm>
        </p:spPr>
        <p:txBody>
          <a:bodyPr wrap="square" anchor="ctr" anchorCtr="0">
            <a:noAutofit/>
          </a:bodyPr>
          <a:lstStyle>
            <a:lvl1pPr algn="l">
              <a:defRPr sz="3200"/>
            </a:lvl1pPr>
          </a:lstStyle>
          <a:p>
            <a:r>
              <a:rPr lang="en-US" dirty="0"/>
              <a:t>Click to Insert Title</a:t>
            </a:r>
            <a:br>
              <a:rPr lang="en-US" dirty="0"/>
            </a:br>
            <a:r>
              <a:rPr lang="en-US" dirty="0"/>
              <a:t>Click to Insert Title</a:t>
            </a:r>
            <a:br>
              <a:rPr lang="en-US" dirty="0"/>
            </a:br>
            <a:r>
              <a:rPr lang="en-US" dirty="0"/>
              <a:t>Click to Insert Title</a:t>
            </a:r>
            <a:br>
              <a:rPr lang="en-US" dirty="0"/>
            </a:br>
            <a:r>
              <a:rPr lang="en-US" dirty="0"/>
              <a:t>Click to Insert Title</a:t>
            </a:r>
          </a:p>
        </p:txBody>
      </p:sp>
      <p:sp>
        <p:nvSpPr>
          <p:cNvPr id="8" name="Rectangle 288"/>
          <p:cNvSpPr>
            <a:spLocks noChangeArrowheads="1"/>
          </p:cNvSpPr>
          <p:nvPr userDrawn="1"/>
        </p:nvSpPr>
        <p:spPr bwMode="gray">
          <a:xfrm>
            <a:off x="460256" y="5270349"/>
            <a:ext cx="7862786" cy="738664"/>
          </a:xfrm>
          <a:prstGeom prst="rect">
            <a:avLst/>
          </a:prstGeom>
          <a:noFill/>
          <a:ln w="12700">
            <a:noFill/>
            <a:miter lim="800000"/>
            <a:headEnd type="none" w="sm" len="sm"/>
            <a:tailEnd type="none" w="sm" len="sm"/>
          </a:ln>
          <a:effectLst/>
        </p:spPr>
        <p:txBody>
          <a:bodyPr wrap="square" lIns="0" tIns="0" rIns="0" bIns="0" anchor="b">
            <a:spAutoFit/>
          </a:bodyPr>
          <a:lstStyle/>
          <a:p>
            <a:pPr algn="l">
              <a:defRPr/>
            </a:pPr>
            <a:r>
              <a:rPr lang="en-US" sz="800" b="0" dirty="0"/>
              <a:t>Unless otherwise marked for external use, the items in this Gartner Tool are for internal noncommercial use by the licensed Gartner client. The materials contained in this Tool may not be repackaged or resold. Gartner makes no representations or warranties as to the suitability of this Tool for any particular purpose, and disclaims all liabilities for any damages, whether direct, consequential, incidental or special, arising out of the use of or inability to use this material or the information provided herein.</a:t>
            </a:r>
          </a:p>
          <a:p>
            <a:pPr algn="l">
              <a:defRPr/>
            </a:pPr>
            <a:r>
              <a:rPr lang="en-US" sz="800" b="0" dirty="0"/>
              <a:t>The instructions, intent and objective of this template are contained in the source document. Please refer back to that document for details.</a:t>
            </a:r>
          </a:p>
          <a:p>
            <a:pPr algn="l">
              <a:defRPr/>
            </a:pPr>
            <a:r>
              <a:rPr lang="en-US" sz="800" b="1" dirty="0">
                <a:solidFill>
                  <a:srgbClr val="979D9D"/>
                </a:solidFill>
              </a:rPr>
              <a:t>Notes accompany this presentation.</a:t>
            </a:r>
            <a:br>
              <a:rPr lang="en-US" sz="800" b="1" dirty="0">
                <a:solidFill>
                  <a:srgbClr val="979D9D"/>
                </a:solidFill>
              </a:rPr>
            </a:br>
            <a:r>
              <a:rPr lang="en-US" sz="800" b="1" dirty="0">
                <a:solidFill>
                  <a:srgbClr val="979D9D"/>
                </a:solidFill>
              </a:rPr>
              <a:t>Please select Notes Page view to examine the Notes text. </a:t>
            </a:r>
          </a:p>
        </p:txBody>
      </p:sp>
      <p:sp>
        <p:nvSpPr>
          <p:cNvPr id="9" name="TextBox 8">
            <a:extLst>
              <a:ext uri="{FF2B5EF4-FFF2-40B4-BE49-F238E27FC236}">
                <a16:creationId xmlns:a16="http://schemas.microsoft.com/office/drawing/2014/main" id="{EE3784D3-07C4-4C57-B8E2-B29B75594C53}"/>
              </a:ext>
            </a:extLst>
          </p:cNvPr>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2019 Gartner, Inc. and/or its affiliates. All rights reserved. Gartner is a registered trademark of Gartner, Inc. or its affiliates. This presentation, including all supporting materials, </a:t>
            </a:r>
            <a:br>
              <a:rPr lang="en-US" sz="700" b="0" i="0" u="none" strike="noStrike" kern="1200" dirty="0">
                <a:solidFill>
                  <a:schemeClr val="tx1"/>
                </a:solidFill>
                <a:effectLst/>
                <a:latin typeface="Arial" charset="0"/>
                <a:ea typeface="Arial Unicode MS" pitchFamily="34" charset="-128"/>
                <a:cs typeface="Arial Unicode MS" pitchFamily="34" charset="-128"/>
              </a:rPr>
            </a:br>
            <a:r>
              <a:rPr lang="en-US" sz="700" b="0" i="0" u="none" strike="noStrike" kern="1200" dirty="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grpSp>
        <p:nvGrpSpPr>
          <p:cNvPr id="6" name="Group 5">
            <a:extLst>
              <a:ext uri="{FF2B5EF4-FFF2-40B4-BE49-F238E27FC236}">
                <a16:creationId xmlns:a16="http://schemas.microsoft.com/office/drawing/2014/main" id="{64FFADF0-F6DB-460E-AF2D-133BFF65F6F6}"/>
              </a:ext>
            </a:extLst>
          </p:cNvPr>
          <p:cNvGrpSpPr/>
          <p:nvPr userDrawn="1"/>
        </p:nvGrpSpPr>
        <p:grpSpPr>
          <a:xfrm>
            <a:off x="1240970" y="1504950"/>
            <a:ext cx="6317421" cy="3000997"/>
            <a:chOff x="984069" y="1343025"/>
            <a:chExt cx="6949561" cy="3301286"/>
          </a:xfrm>
        </p:grpSpPr>
        <p:sp>
          <p:nvSpPr>
            <p:cNvPr id="11" name="Focus Frame 2"/>
            <p:cNvSpPr>
              <a:spLocks noChangeAspect="1"/>
            </p:cNvSpPr>
            <p:nvPr userDrawn="1"/>
          </p:nvSpPr>
          <p:spPr bwMode="auto">
            <a:xfrm>
              <a:off x="7773197"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984069"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4" name="Rectangle 3">
              <a:extLst>
                <a:ext uri="{FF2B5EF4-FFF2-40B4-BE49-F238E27FC236}">
                  <a16:creationId xmlns:a16="http://schemas.microsoft.com/office/drawing/2014/main" id="{B0FFE8E1-B5D9-497C-9B21-ADF1F6F63437}"/>
                </a:ext>
              </a:extLst>
            </p:cNvPr>
            <p:cNvSpPr/>
            <p:nvPr userDrawn="1"/>
          </p:nvSpPr>
          <p:spPr>
            <a:xfrm>
              <a:off x="7444013" y="1347084"/>
              <a:ext cx="329184" cy="32918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E4CF69B0-64F5-45E7-9684-769365BE95BC}"/>
                </a:ext>
              </a:extLst>
            </p:cNvPr>
            <p:cNvSpPr/>
            <p:nvPr userDrawn="1"/>
          </p:nvSpPr>
          <p:spPr>
            <a:xfrm>
              <a:off x="1144502" y="4315127"/>
              <a:ext cx="329184" cy="32918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Tree>
    <p:extLst>
      <p:ext uri="{BB962C8B-B14F-4D97-AF65-F5344CB8AC3E}">
        <p14:creationId xmlns:p14="http://schemas.microsoft.com/office/powerpoint/2010/main" val="7374237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21524" y="1573338"/>
            <a:ext cx="7284507" cy="276999"/>
          </a:xfrm>
        </p:spPr>
        <p:txBody>
          <a:bodyPr wrap="square" anchor="ctr" anchorCtr="0">
            <a:noAutofit/>
          </a:bodyPr>
          <a:lstStyle>
            <a:lvl1pPr marL="0" indent="0">
              <a:lnSpc>
                <a:spcPct val="100000"/>
              </a:lnSpc>
              <a:spcAft>
                <a:spcPts val="0"/>
              </a:spcAft>
              <a:buNone/>
              <a:defRPr sz="1800" b="1"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endParaRPr lang="en-US" dirty="0"/>
          </a:p>
        </p:txBody>
      </p:sp>
      <p:sp>
        <p:nvSpPr>
          <p:cNvPr id="2" name="Title 1"/>
          <p:cNvSpPr>
            <a:spLocks noGrp="1"/>
          </p:cNvSpPr>
          <p:nvPr>
            <p:ph type="ctrTitle" hasCustomPrompt="1"/>
          </p:nvPr>
        </p:nvSpPr>
        <p:spPr>
          <a:xfrm>
            <a:off x="921524" y="1977138"/>
            <a:ext cx="7284507" cy="1762988"/>
          </a:xfrm>
        </p:spPr>
        <p:txBody>
          <a:bodyPr wrap="square" anchor="ctr" anchorCtr="0">
            <a:noAutofit/>
          </a:bodyPr>
          <a:lstStyle>
            <a:lvl1pPr algn="l">
              <a:lnSpc>
                <a:spcPct val="100000"/>
              </a:lnSpc>
              <a:spcAft>
                <a:spcPts val="0"/>
              </a:spcAft>
              <a:defRPr sz="3600">
                <a:solidFill>
                  <a:schemeClr val="accent1"/>
                </a:solidFill>
              </a:defRPr>
            </a:lvl1pPr>
          </a:lstStyle>
          <a:p>
            <a:r>
              <a:rPr lang="en-US" dirty="0"/>
              <a:t>Click to Insert Title</a:t>
            </a:r>
            <a:br>
              <a:rPr lang="en-US" dirty="0"/>
            </a:br>
            <a:r>
              <a:rPr lang="en-US" dirty="0"/>
              <a:t>Three Line Maximum</a:t>
            </a:r>
            <a:br>
              <a:rPr lang="en-US" dirty="0"/>
            </a:br>
            <a:r>
              <a:rPr lang="en-US" dirty="0"/>
              <a:t>Reduce Font Size to Fit</a:t>
            </a:r>
          </a:p>
        </p:txBody>
      </p:sp>
      <p:sp>
        <p:nvSpPr>
          <p:cNvPr id="8" name="Rectangle 288"/>
          <p:cNvSpPr>
            <a:spLocks noChangeArrowheads="1"/>
          </p:cNvSpPr>
          <p:nvPr userDrawn="1"/>
        </p:nvSpPr>
        <p:spPr bwMode="gray">
          <a:xfrm>
            <a:off x="460256" y="5270349"/>
            <a:ext cx="7862786" cy="738664"/>
          </a:xfrm>
          <a:prstGeom prst="rect">
            <a:avLst/>
          </a:prstGeom>
          <a:noFill/>
          <a:ln w="12700">
            <a:noFill/>
            <a:miter lim="800000"/>
            <a:headEnd type="none" w="sm" len="sm"/>
            <a:tailEnd type="none" w="sm" len="sm"/>
          </a:ln>
          <a:effectLst/>
        </p:spPr>
        <p:txBody>
          <a:bodyPr wrap="square" lIns="0" tIns="0" rIns="0" bIns="0" anchor="b">
            <a:spAutoFit/>
          </a:bodyPr>
          <a:lstStyle/>
          <a:p>
            <a:pPr algn="l">
              <a:defRPr/>
            </a:pPr>
            <a:r>
              <a:rPr lang="en-US" sz="800" b="0" dirty="0"/>
              <a:t>Unless otherwise marked for external use, the items in this Gartner Toolkit are for internal noncommercial use by the licensed Gartner client. The materials contained in this Toolkit may not be repackaged or resold. Gartner makes no representations or warranties as to the suitability of this Toolkit for any particular purpose, and disclaims all liabilities for any damages, whether direct, consequential, incidental or special, arising out of the use of or inability to use this material or the information provided herein.</a:t>
            </a:r>
          </a:p>
          <a:p>
            <a:pPr algn="l">
              <a:defRPr/>
            </a:pPr>
            <a:r>
              <a:rPr lang="en-US" sz="800" b="0" dirty="0"/>
              <a:t>The instructions, intent and objective of this template are contained in the source document. Please refer back to that document for details.</a:t>
            </a:r>
          </a:p>
          <a:p>
            <a:pPr algn="l">
              <a:defRPr/>
            </a:pPr>
            <a:r>
              <a:rPr lang="en-US" sz="800" b="1" dirty="0">
                <a:solidFill>
                  <a:srgbClr val="979D9D"/>
                </a:solidFill>
              </a:rPr>
              <a:t>Notes accompany this presentation.</a:t>
            </a:r>
            <a:br>
              <a:rPr lang="en-US" sz="800" b="1" dirty="0">
                <a:solidFill>
                  <a:srgbClr val="979D9D"/>
                </a:solidFill>
              </a:rPr>
            </a:br>
            <a:r>
              <a:rPr lang="en-US" sz="800" b="1" dirty="0">
                <a:solidFill>
                  <a:srgbClr val="979D9D"/>
                </a:solidFill>
              </a:rPr>
              <a:t>Please select Notes Page view to examine the Notes text. </a:t>
            </a:r>
          </a:p>
        </p:txBody>
      </p:sp>
      <p:sp>
        <p:nvSpPr>
          <p:cNvPr id="9" name="TextBox 8">
            <a:extLst>
              <a:ext uri="{FF2B5EF4-FFF2-40B4-BE49-F238E27FC236}">
                <a16:creationId xmlns:a16="http://schemas.microsoft.com/office/drawing/2014/main" id="{EE3784D3-07C4-4C57-B8E2-B29B75594C53}"/>
              </a:ext>
            </a:extLst>
          </p:cNvPr>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2019 Gartner, Inc. and/or its affiliates. All rights reserved. Gartner is a registered trademark of Gartner, Inc. or its affiliates. This presentation, including all supporting materials, </a:t>
            </a:r>
            <a:br>
              <a:rPr lang="en-US" sz="700" b="0" i="0" u="none" strike="noStrike" kern="1200" dirty="0">
                <a:solidFill>
                  <a:schemeClr val="tx1"/>
                </a:solidFill>
                <a:effectLst/>
                <a:latin typeface="Arial" charset="0"/>
                <a:ea typeface="Arial Unicode MS" pitchFamily="34" charset="-128"/>
                <a:cs typeface="Arial Unicode MS" pitchFamily="34" charset="-128"/>
              </a:rPr>
            </a:br>
            <a:r>
              <a:rPr lang="en-US" sz="700" b="0" i="0" u="none" strike="noStrike" kern="1200" dirty="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
        <p:nvSpPr>
          <p:cNvPr id="12" name="Focus Frame 2">
            <a:extLst>
              <a:ext uri="{FF2B5EF4-FFF2-40B4-BE49-F238E27FC236}">
                <a16:creationId xmlns:a16="http://schemas.microsoft.com/office/drawing/2014/main" id="{C20FF621-CF26-47B0-9B67-D57D49B423E4}"/>
              </a:ext>
            </a:extLst>
          </p:cNvPr>
          <p:cNvSpPr>
            <a:spLocks noChangeAspect="1"/>
          </p:cNvSpPr>
          <p:nvPr userDrawn="1"/>
        </p:nvSpPr>
        <p:spPr bwMode="auto">
          <a:xfrm>
            <a:off x="8514515" y="1282497"/>
            <a:ext cx="134963" cy="276923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000000"/>
              </a:solidFill>
              <a:ea typeface="+mn-ea"/>
              <a:cs typeface="+mn-cs"/>
            </a:endParaRPr>
          </a:p>
        </p:txBody>
      </p:sp>
      <p:sp>
        <p:nvSpPr>
          <p:cNvPr id="14" name="Focus Frame 2">
            <a:extLst>
              <a:ext uri="{FF2B5EF4-FFF2-40B4-BE49-F238E27FC236}">
                <a16:creationId xmlns:a16="http://schemas.microsoft.com/office/drawing/2014/main" id="{293EFFD1-3A7B-45FE-BFC4-0724BC6F8443}"/>
              </a:ext>
            </a:extLst>
          </p:cNvPr>
          <p:cNvSpPr>
            <a:spLocks noChangeAspect="1"/>
          </p:cNvSpPr>
          <p:nvPr userDrawn="1"/>
        </p:nvSpPr>
        <p:spPr bwMode="auto">
          <a:xfrm>
            <a:off x="460256" y="1282497"/>
            <a:ext cx="134963" cy="276923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000000"/>
              </a:solidFill>
              <a:ea typeface="+mn-ea"/>
              <a:cs typeface="+mn-cs"/>
            </a:endParaRPr>
          </a:p>
        </p:txBody>
      </p:sp>
    </p:spTree>
    <p:extLst>
      <p:ext uri="{BB962C8B-B14F-4D97-AF65-F5344CB8AC3E}">
        <p14:creationId xmlns:p14="http://schemas.microsoft.com/office/powerpoint/2010/main" val="6008720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38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309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1085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617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4113"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670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F6D803A-B966-4D15-A496-CA42E7EDCD70}" type="slidenum">
              <a:rPr lang="en-ZA" smtClean="0"/>
              <a:t>‹#›</a:t>
            </a:fld>
            <a:endParaRPr lang="en-ZA" dirty="0"/>
          </a:p>
        </p:txBody>
      </p:sp>
    </p:spTree>
    <p:extLst>
      <p:ext uri="{BB962C8B-B14F-4D97-AF65-F5344CB8AC3E}">
        <p14:creationId xmlns:p14="http://schemas.microsoft.com/office/powerpoint/2010/main" val="2876511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409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20"/>
          </p:nvPr>
        </p:nvSpPr>
        <p:spPr>
          <a:xfrm>
            <a:off x="8391523"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8"/>
          </p:nvPr>
        </p:nvSpPr>
        <p:spPr>
          <a:xfrm>
            <a:off x="457200"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1951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8"/>
          </p:nvPr>
        </p:nvSpPr>
        <p:spPr>
          <a:xfrm>
            <a:off x="337534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p:cNvSpPr>
            <a:spLocks noGrp="1"/>
          </p:cNvSpPr>
          <p:nvPr>
            <p:ph type="body" sz="quarter" idx="19"/>
          </p:nvPr>
        </p:nvSpPr>
        <p:spPr>
          <a:xfrm>
            <a:off x="625475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20"/>
          </p:nvPr>
        </p:nvSpPr>
        <p:spPr>
          <a:xfrm>
            <a:off x="9169718"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538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6" name="Text Placeholder 11"/>
          <p:cNvSpPr>
            <a:spLocks noGrp="1"/>
          </p:cNvSpPr>
          <p:nvPr>
            <p:ph type="body" sz="quarter" idx="18"/>
          </p:nvPr>
        </p:nvSpPr>
        <p:spPr>
          <a:xfrm>
            <a:off x="457200"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9"/>
          </p:nvPr>
        </p:nvSpPr>
        <p:spPr>
          <a:xfrm>
            <a:off x="3363487"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1"/>
          <p:cNvSpPr>
            <a:spLocks noGrp="1"/>
          </p:cNvSpPr>
          <p:nvPr>
            <p:ph type="body" sz="quarter" idx="20"/>
          </p:nvPr>
        </p:nvSpPr>
        <p:spPr>
          <a:xfrm>
            <a:off x="6266602"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21"/>
          </p:nvPr>
        </p:nvSpPr>
        <p:spPr>
          <a:xfrm>
            <a:off x="9166542"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976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rgbClr val="002856"/>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835727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W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ltGray">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ltGray">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180579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3568659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05038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184003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W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121488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F6D803A-B966-4D15-A496-CA42E7EDCD70}" type="slidenum">
              <a:rPr lang="en-ZA" smtClean="0"/>
              <a:t>‹#›</a:t>
            </a:fld>
            <a:endParaRPr lang="en-ZA" dirty="0"/>
          </a:p>
        </p:txBody>
      </p:sp>
    </p:spTree>
    <p:extLst>
      <p:ext uri="{BB962C8B-B14F-4D97-AF65-F5344CB8AC3E}">
        <p14:creationId xmlns:p14="http://schemas.microsoft.com/office/powerpoint/2010/main" val="2130960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27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31"/>
            <a:ext cx="4544568" cy="207749"/>
          </a:xfrm>
        </p:spPr>
        <p:txBody>
          <a:bodyPr>
            <a:spAutoFit/>
          </a:bodyPr>
          <a:lstStyle>
            <a:lvl1pPr marL="0" marR="0" indent="0" algn="l" defTabSz="685800" rtl="0" eaLnBrk="1" fontAlgn="auto" latinLnBrk="0" hangingPunct="1">
              <a:lnSpc>
                <a:spcPct val="100000"/>
              </a:lnSpc>
              <a:spcBef>
                <a:spcPts val="0"/>
              </a:spcBef>
              <a:spcAft>
                <a:spcPts val="0"/>
              </a:spcAft>
              <a:buClrTx/>
              <a:buSzPct val="100000"/>
              <a:buFont typeface="Arial" panose="020B0604020202020204" pitchFamily="34" charset="0"/>
              <a:buNone/>
              <a:tabLst/>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5210998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27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31"/>
            <a:ext cx="4544568" cy="207749"/>
          </a:xfrm>
        </p:spPr>
        <p:txBody>
          <a:bodyPr>
            <a:spAutoFit/>
          </a:bodyPr>
          <a:lstStyle>
            <a:lvl1pPr marL="0" marR="0" indent="0" algn="l" defTabSz="685800" rtl="0" eaLnBrk="1" fontAlgn="auto" latinLnBrk="0" hangingPunct="1">
              <a:lnSpc>
                <a:spcPct val="100000"/>
              </a:lnSpc>
              <a:spcBef>
                <a:spcPts val="0"/>
              </a:spcBef>
              <a:spcAft>
                <a:spcPts val="0"/>
              </a:spcAft>
              <a:buClrTx/>
              <a:buSzPct val="100000"/>
              <a:buFont typeface="Arial" panose="020B0604020202020204" pitchFamily="34" charset="0"/>
              <a:buNone/>
              <a:tabLst/>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593002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560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367496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73102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686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2536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527048"/>
            <a:ext cx="3337560" cy="4462272"/>
          </a:xfrm>
        </p:spPr>
        <p:txBody>
          <a:bodyPr/>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1036683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527048"/>
            <a:ext cx="3337560" cy="4462272"/>
          </a:xfrm>
          <a:solidFill>
            <a:srgbClr val="F4F4F4"/>
          </a:solidFill>
        </p:spPr>
        <p:txBody>
          <a:bodyPr lIns="182880" tIns="182880" rIns="91440" bIns="91440"/>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F4F4F4"/>
          </a:solidFill>
        </p:spPr>
        <p:txBody>
          <a:bodyPr lIns="182880" tIns="182880" rIns="91440" bIns="91440"/>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F4F4F4"/>
          </a:solidFill>
        </p:spPr>
        <p:txBody>
          <a:bodyPr lIns="182880" tIns="182880" rIns="91440" bIns="91440"/>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3416129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527048"/>
            <a:ext cx="2560320" cy="4462272"/>
          </a:xfrm>
        </p:spPr>
        <p:txBody>
          <a:bodyPr/>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64992" y="1527048"/>
            <a:ext cx="2560320" cy="4462272"/>
          </a:xfrm>
        </p:spPr>
        <p:txBody>
          <a:bodyPr/>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63640" y="1527048"/>
            <a:ext cx="2560320" cy="4462272"/>
          </a:xfrm>
        </p:spPr>
        <p:txBody>
          <a:bodyPr/>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71432" y="1527048"/>
            <a:ext cx="2560320" cy="4462272"/>
          </a:xfrm>
        </p:spPr>
        <p:txBody>
          <a:bodyPr/>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079817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F6D803A-B966-4D15-A496-CA42E7EDCD70}" type="slidenum">
              <a:rPr lang="en-ZA" smtClean="0"/>
              <a:t>‹#›</a:t>
            </a:fld>
            <a:endParaRPr lang="en-ZA" dirty="0"/>
          </a:p>
        </p:txBody>
      </p:sp>
    </p:spTree>
    <p:extLst>
      <p:ext uri="{BB962C8B-B14F-4D97-AF65-F5344CB8AC3E}">
        <p14:creationId xmlns:p14="http://schemas.microsoft.com/office/powerpoint/2010/main" val="956917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527048"/>
            <a:ext cx="2560320" cy="4462272"/>
          </a:xfrm>
          <a:solidFill>
            <a:srgbClr val="F4F4F4"/>
          </a:solidFill>
        </p:spPr>
        <p:txBody>
          <a:bodyPr lIns="182880" tIns="182880" rIns="91440" bIns="91440"/>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64992" y="1527048"/>
            <a:ext cx="2560320" cy="4462272"/>
          </a:xfrm>
          <a:solidFill>
            <a:srgbClr val="F4F4F4"/>
          </a:solidFill>
        </p:spPr>
        <p:txBody>
          <a:bodyPr lIns="182880" tIns="182880" rIns="91440" bIns="91440"/>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63640" y="1527048"/>
            <a:ext cx="2560320" cy="4462272"/>
          </a:xfrm>
          <a:solidFill>
            <a:srgbClr val="F4F4F4"/>
          </a:solidFill>
        </p:spPr>
        <p:txBody>
          <a:bodyPr lIns="182880" tIns="182880" rIns="91440" bIns="91440"/>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71432" y="1527048"/>
            <a:ext cx="2560320" cy="4462272"/>
          </a:xfrm>
          <a:solidFill>
            <a:srgbClr val="F4F4F4"/>
          </a:solidFill>
        </p:spPr>
        <p:txBody>
          <a:bodyPr lIns="182880" tIns="182880" rIns="91440" bIns="91440"/>
          <a:lstStyle>
            <a:lvl1pPr>
              <a:defRPr sz="1500"/>
            </a:lvl1pPr>
            <a:lvl2pPr>
              <a:defRPr sz="1500"/>
            </a:lvl2pPr>
            <a:lvl3pPr>
              <a:defRPr sz="1500"/>
            </a:lvl3pPr>
            <a:lvl4pPr>
              <a:defRPr sz="1500"/>
            </a:lvl4pPr>
            <a:lvl5pP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88990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24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598854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W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24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02638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457200" y="1009270"/>
            <a:ext cx="6060141" cy="4476115"/>
          </a:xfrm>
        </p:spPr>
        <p:txBody>
          <a:bodyPr anchor="ctr" anchorCtr="0"/>
          <a:lstStyle>
            <a:lvl1pPr marL="137160" indent="-342900">
              <a:lnSpc>
                <a:spcPct val="100000"/>
              </a:lnSpc>
              <a:defRPr sz="24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457200" y="5485384"/>
            <a:ext cx="6060141" cy="347472"/>
          </a:xfrm>
        </p:spPr>
        <p:txBody>
          <a:bodyPr/>
          <a:lstStyle>
            <a:lvl1pPr marL="0" indent="0">
              <a:buNone/>
              <a:defRPr sz="10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0678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457201" y="1009270"/>
            <a:ext cx="8366761" cy="4476115"/>
          </a:xfrm>
        </p:spPr>
        <p:txBody>
          <a:bodyPr anchor="ctr" anchorCtr="0"/>
          <a:lstStyle>
            <a:lvl1pPr marL="137160" indent="-342900">
              <a:lnSpc>
                <a:spcPct val="100000"/>
              </a:lnSpc>
              <a:defRPr sz="24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457201" y="5485384"/>
            <a:ext cx="8366761" cy="347472"/>
          </a:xfrm>
        </p:spPr>
        <p:txBody>
          <a:bodyPr/>
          <a:lstStyle>
            <a:lvl1pPr marL="0" indent="0">
              <a:buNone/>
              <a:defRPr sz="10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4112246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42667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AF6D803A-B966-4D15-A496-CA42E7EDCD70}" type="slidenum">
              <a:rPr lang="en-ZA" smtClean="0"/>
              <a:t>‹#›</a:t>
            </a:fld>
            <a:endParaRPr lang="en-ZA" dirty="0"/>
          </a:p>
        </p:txBody>
      </p:sp>
    </p:spTree>
    <p:extLst>
      <p:ext uri="{BB962C8B-B14F-4D97-AF65-F5344CB8AC3E}">
        <p14:creationId xmlns:p14="http://schemas.microsoft.com/office/powerpoint/2010/main" val="55062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AF6D803A-B966-4D15-A496-CA42E7EDCD70}" type="slidenum">
              <a:rPr lang="en-ZA" smtClean="0"/>
              <a:t>‹#›</a:t>
            </a:fld>
            <a:endParaRPr lang="en-ZA" dirty="0"/>
          </a:p>
        </p:txBody>
      </p:sp>
    </p:spTree>
    <p:extLst>
      <p:ext uri="{BB962C8B-B14F-4D97-AF65-F5344CB8AC3E}">
        <p14:creationId xmlns:p14="http://schemas.microsoft.com/office/powerpoint/2010/main" val="129846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lvl1pPr>
              <a:defRPr/>
            </a:lvl1pPr>
          </a:lstStyle>
          <a:p>
            <a:fld id="{25B90556-1126-43ED-9802-15C76D028F10}" type="slidenum">
              <a:rPr lang="en-ZA" smtClean="0"/>
              <a:pPr/>
              <a:t>‹#›</a:t>
            </a:fld>
            <a:endParaRPr lang="en-ZA" dirty="0"/>
          </a:p>
        </p:txBody>
      </p:sp>
    </p:spTree>
    <p:extLst>
      <p:ext uri="{BB962C8B-B14F-4D97-AF65-F5344CB8AC3E}">
        <p14:creationId xmlns:p14="http://schemas.microsoft.com/office/powerpoint/2010/main" val="186553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lvl1pPr>
              <a:defRPr/>
            </a:lvl1pPr>
          </a:lstStyle>
          <a:p>
            <a:fld id="{9AAEE602-A10B-4CB3-88E4-E77851DC00B0}" type="slidenum">
              <a:rPr lang="en-ZA" smtClean="0"/>
              <a:pPr/>
              <a:t>‹#›</a:t>
            </a:fld>
            <a:endParaRPr lang="en-ZA" dirty="0"/>
          </a:p>
        </p:txBody>
      </p:sp>
    </p:spTree>
    <p:extLst>
      <p:ext uri="{BB962C8B-B14F-4D97-AF65-F5344CB8AC3E}">
        <p14:creationId xmlns:p14="http://schemas.microsoft.com/office/powerpoint/2010/main" val="423016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lvl1pPr>
              <a:defRPr/>
            </a:lvl1pPr>
          </a:lstStyle>
          <a:p>
            <a:fld id="{F7333E4F-C530-4B7F-8A69-7314394A73C5}" type="slidenum">
              <a:rPr lang="en-ZA" smtClean="0"/>
              <a:pPr/>
              <a:t>‹#›</a:t>
            </a:fld>
            <a:endParaRPr lang="en-ZA" dirty="0"/>
          </a:p>
        </p:txBody>
      </p:sp>
    </p:spTree>
    <p:extLst>
      <p:ext uri="{BB962C8B-B14F-4D97-AF65-F5344CB8AC3E}">
        <p14:creationId xmlns:p14="http://schemas.microsoft.com/office/powerpoint/2010/main" val="200878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vmlDrawing" Target="../drawings/vmlDrawing1.vml"/><Relationship Id="rId3" Type="http://schemas.openxmlformats.org/officeDocument/2006/relationships/slideLayout" Target="../slideLayouts/slideLayout32.xml"/><Relationship Id="rId21" Type="http://schemas.openxmlformats.org/officeDocument/2006/relationships/oleObject" Target="../embeddings/oleObject1.bin"/><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ags" Target="../tags/tag1.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D803A-B966-4D15-A496-CA42E7EDCD70}" type="slidenum">
              <a:rPr lang="en-ZA" smtClean="0"/>
              <a:t>‹#›</a:t>
            </a:fld>
            <a:endParaRPr lang="en-ZA" dirty="0"/>
          </a:p>
        </p:txBody>
      </p:sp>
    </p:spTree>
    <p:extLst>
      <p:ext uri="{BB962C8B-B14F-4D97-AF65-F5344CB8AC3E}">
        <p14:creationId xmlns:p14="http://schemas.microsoft.com/office/powerpoint/2010/main" val="3706589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marL="228600" marR="0" lvl="0" indent="-2286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Click to edit text</a:t>
            </a:r>
          </a:p>
          <a:p>
            <a:pPr marL="548640" marR="0" lvl="1" indent="-228600" algn="l" defTabSz="914400" rtl="0" eaLnBrk="1" fontAlgn="auto" latinLnBrk="0" hangingPunct="1">
              <a:lnSpc>
                <a:spcPct val="100000"/>
              </a:lnSpc>
              <a:spcBef>
                <a:spcPts val="0"/>
              </a:spcBef>
              <a:spcAft>
                <a:spcPts val="1200"/>
              </a:spcAft>
              <a:buClrTx/>
              <a:buSzPct val="9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Second level</a:t>
            </a:r>
          </a:p>
          <a:p>
            <a:pPr marL="777240" marR="0" lvl="2" indent="-2286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Third level</a:t>
            </a:r>
          </a:p>
          <a:p>
            <a:pPr marL="1051560" marR="0" lvl="3" indent="-228600" algn="l" defTabSz="914400" rtl="0" eaLnBrk="1" fontAlgn="auto" latinLnBrk="0" hangingPunct="1">
              <a:lnSpc>
                <a:spcPct val="100000"/>
              </a:lnSpc>
              <a:spcBef>
                <a:spcPts val="0"/>
              </a:spcBef>
              <a:spcAft>
                <a:spcPts val="1200"/>
              </a:spcAft>
              <a:buClrTx/>
              <a:buSzPct val="9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Fourth level</a:t>
            </a:r>
          </a:p>
          <a:p>
            <a:pPr marL="1280160" marR="0" lvl="4" indent="-2286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Fifth level</a:t>
            </a:r>
          </a:p>
        </p:txBody>
      </p:sp>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2018 Gartner, Inc. and/or its affiliates. All rights reserved. Gartner is a registered trademark of Gartner, Inc. and its affiliates. Version 8.2  Last updated 29 June 2018</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7" name="Slide Number Placeholder 6">
            <a:extLst>
              <a:ext uri="{FF2B5EF4-FFF2-40B4-BE49-F238E27FC236}">
                <a16:creationId xmlns:a16="http://schemas.microsoft.com/office/drawing/2014/main" id="{2F7A139C-BC1B-41BE-8FB0-83F422F72D8C}"/>
              </a:ext>
            </a:extLst>
          </p:cNvPr>
          <p:cNvSpPr>
            <a:spLocks noGrp="1"/>
          </p:cNvSpPr>
          <p:nvPr>
            <p:ph type="sldNum" sz="quarter" idx="4"/>
          </p:nvPr>
        </p:nvSpPr>
        <p:spPr>
          <a:xfrm>
            <a:off x="8610600" y="6356350"/>
            <a:ext cx="2743200" cy="365125"/>
          </a:xfrm>
          <a:prstGeom prst="rect">
            <a:avLst/>
          </a:prstGeom>
        </p:spPr>
        <p:txBody>
          <a:bodyPr/>
          <a:lstStyle>
            <a:lvl1pPr>
              <a:defRPr/>
            </a:lvl1pPr>
          </a:lstStyle>
          <a:p>
            <a:r>
              <a:rPr lang="en-ZA" dirty="0"/>
              <a:t>                                   </a:t>
            </a:r>
            <a:fld id="{F7333E4F-C530-4B7F-8A69-7314394A73C5}" type="slidenum">
              <a:rPr lang="en-ZA" smtClean="0"/>
              <a:pPr/>
              <a:t>‹#›</a:t>
            </a:fld>
            <a:endParaRPr lang="en-ZA" dirty="0"/>
          </a:p>
        </p:txBody>
      </p:sp>
    </p:spTree>
    <p:extLst>
      <p:ext uri="{BB962C8B-B14F-4D97-AF65-F5344CB8AC3E}">
        <p14:creationId xmlns:p14="http://schemas.microsoft.com/office/powerpoint/2010/main" val="60126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marR="0" indent="-2286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sz="2400" kern="1200">
          <a:solidFill>
            <a:schemeClr val="tx1"/>
          </a:solidFill>
          <a:latin typeface="+mn-lt"/>
          <a:ea typeface="+mn-ea"/>
          <a:cs typeface="+mn-cs"/>
        </a:defRPr>
      </a:lvl1pPr>
      <a:lvl2pPr marL="548640" marR="0" indent="-228600" algn="l" defTabSz="914400" rtl="0" eaLnBrk="1" fontAlgn="auto" latinLnBrk="0" hangingPunct="1">
        <a:lnSpc>
          <a:spcPct val="100000"/>
        </a:lnSpc>
        <a:spcBef>
          <a:spcPts val="0"/>
        </a:spcBef>
        <a:spcAft>
          <a:spcPts val="1200"/>
        </a:spcAft>
        <a:buClrTx/>
        <a:buSzPct val="90000"/>
        <a:buFont typeface="Arial" panose="020B0604020202020204" pitchFamily="34" charset="0"/>
        <a:buChar char="–"/>
        <a:tabLst/>
        <a:defRPr sz="2400" kern="1200">
          <a:solidFill>
            <a:schemeClr val="tx1"/>
          </a:solidFill>
          <a:latin typeface="+mn-lt"/>
          <a:ea typeface="+mn-ea"/>
          <a:cs typeface="+mn-cs"/>
        </a:defRPr>
      </a:lvl2pPr>
      <a:lvl3pPr marL="777240" marR="0" indent="-2286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sz="2400" kern="1200">
          <a:solidFill>
            <a:schemeClr val="tx1"/>
          </a:solidFill>
          <a:latin typeface="+mn-lt"/>
          <a:ea typeface="+mn-ea"/>
          <a:cs typeface="+mn-cs"/>
        </a:defRPr>
      </a:lvl3pPr>
      <a:lvl4pPr marL="1051560" marR="0" indent="-228600" algn="l" defTabSz="914400" rtl="0" eaLnBrk="1" fontAlgn="auto" latinLnBrk="0" hangingPunct="1">
        <a:lnSpc>
          <a:spcPct val="100000"/>
        </a:lnSpc>
        <a:spcBef>
          <a:spcPts val="0"/>
        </a:spcBef>
        <a:spcAft>
          <a:spcPts val="1200"/>
        </a:spcAft>
        <a:buClrTx/>
        <a:buSzPct val="90000"/>
        <a:buFont typeface="Arial" panose="020B0604020202020204" pitchFamily="34" charset="0"/>
        <a:buChar char="–"/>
        <a:tabLst/>
        <a:defRPr sz="2400" kern="1200">
          <a:solidFill>
            <a:schemeClr val="tx1"/>
          </a:solidFill>
          <a:latin typeface="+mn-lt"/>
          <a:ea typeface="+mn-ea"/>
          <a:cs typeface="+mn-cs"/>
        </a:defRPr>
      </a:lvl4pPr>
      <a:lvl5pPr marL="1280160" marR="0" indent="-2286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3" pos="288">
          <p15:clr>
            <a:srgbClr val="5ACBF0"/>
          </p15:clr>
        </p15:guide>
        <p15:guide id="4" orient="horz" pos="2160">
          <p15:clr>
            <a:srgbClr val="A4A3A4"/>
          </p15:clr>
        </p15:guide>
        <p15:guide id="5" orient="horz" pos="231">
          <p15:clr>
            <a:srgbClr val="5ACBF0"/>
          </p15:clr>
        </p15:guide>
        <p15:guide id="6" pos="7391">
          <p15:clr>
            <a:srgbClr val="5ACBF0"/>
          </p15:clr>
        </p15:guide>
        <p15:guide id="7" orient="horz" pos="3772">
          <p15:clr>
            <a:srgbClr val="FBAE40"/>
          </p15:clr>
        </p15:guide>
        <p15:guide id="9" orient="horz" pos="4110">
          <p15:clr>
            <a:srgbClr val="5ACBF0"/>
          </p15:clr>
        </p15:guide>
        <p15:guide id="10" orient="horz" pos="537">
          <p15:clr>
            <a:srgbClr val="FDE53C"/>
          </p15:clr>
        </p15:guide>
        <p15:guide id="11" orient="horz" pos="846">
          <p15:clr>
            <a:srgbClr val="FDE53C"/>
          </p15:clr>
        </p15:guide>
        <p15:guide id="12" orient="horz" pos="962">
          <p15:clr>
            <a:srgbClr val="5ACBF0"/>
          </p15:clr>
        </p15:guide>
        <p15:guide id="13" orient="horz" pos="4035">
          <p15:clr>
            <a:srgbClr val="5ACBF0"/>
          </p15:clr>
        </p15:guide>
        <p15:guide id="14" pos="3752">
          <p15:clr>
            <a:srgbClr val="5ACBF0"/>
          </p15:clr>
        </p15:guide>
        <p15:guide id="15" pos="3927">
          <p15:clr>
            <a:srgbClr val="5ACBF0"/>
          </p15:clr>
        </p15:guide>
        <p15:guide id="16" orient="horz" pos="3947">
          <p15:clr>
            <a:srgbClr val="5ACBF0"/>
          </p15:clr>
        </p15:guide>
        <p15:guide id="17" pos="2655">
          <p15:clr>
            <a:srgbClr val="A4A3A4"/>
          </p15:clr>
        </p15:guide>
        <p15:guide id="19" pos="502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376A1C7-7B4D-4414-817A-DF4EA68CA114}"/>
              </a:ext>
            </a:extLst>
          </p:cNvPr>
          <p:cNvGraphicFramePr>
            <a:graphicFrameLocks noChangeAspect="1"/>
          </p:cNvGraphicFramePr>
          <p:nvPr userDrawn="1">
            <p:custDataLst>
              <p:tags r:id="rId19"/>
            </p:custDataLs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86" name="think-cell Slide" r:id="rId21" imgW="473" imgH="476" progId="TCLayout.ActiveDocument.1">
                  <p:embed/>
                </p:oleObj>
              </mc:Choice>
              <mc:Fallback>
                <p:oleObj name="think-cell Slide" r:id="rId21" imgW="473" imgH="476" progId="TCLayout.ActiveDocument.1">
                  <p:embed/>
                  <p:pic>
                    <p:nvPicPr>
                      <p:cNvPr id="5" name="Object 4" hidden="1">
                        <a:extLst>
                          <a:ext uri="{FF2B5EF4-FFF2-40B4-BE49-F238E27FC236}">
                            <a16:creationId xmlns:a16="http://schemas.microsoft.com/office/drawing/2014/main" id="{C376A1C7-7B4D-4414-817A-DF4EA68CA114}"/>
                          </a:ext>
                        </a:extLst>
                      </p:cNvPr>
                      <p:cNvPicPr/>
                      <p:nvPr/>
                    </p:nvPicPr>
                    <p:blipFill>
                      <a:blip r:embed="rId22"/>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71DE654-3571-4C61-9BC5-36CE2ACC2B77}"/>
              </a:ext>
            </a:extLst>
          </p:cNvPr>
          <p:cNvSpPr/>
          <p:nvPr userDrawn="1">
            <p:custDataLst>
              <p:tags r:id="rId20"/>
            </p:custDataLst>
          </p:nvPr>
        </p:nvSpPr>
        <p:spPr>
          <a:xfrm>
            <a:off x="0" y="0"/>
            <a:ext cx="211667"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chemeClr val="bg1"/>
              </a:solidFill>
              <a:latin typeface="Arial Black" panose="020B0A04020102020204" pitchFamily="34" charset="0"/>
              <a:ea typeface="+mj-ea"/>
              <a:cs typeface="+mj-cs"/>
              <a:sym typeface="Arial Black" panose="020B0A04020102020204" pitchFamily="34" charset="0"/>
            </a:endParaRPr>
          </a:p>
        </p:txBody>
      </p:sp>
      <p:sp>
        <p:nvSpPr>
          <p:cNvPr id="2" name="Title Placeholder 1"/>
          <p:cNvSpPr>
            <a:spLocks noGrp="1"/>
          </p:cNvSpPr>
          <p:nvPr>
            <p:ph type="title"/>
          </p:nvPr>
        </p:nvSpPr>
        <p:spPr>
          <a:xfrm>
            <a:off x="457200" y="361952"/>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0249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685800" rtl="0" eaLnBrk="1" latinLnBrk="0" hangingPunct="1">
        <a:lnSpc>
          <a:spcPct val="90000"/>
        </a:lnSpc>
        <a:spcBef>
          <a:spcPts val="0"/>
        </a:spcBef>
        <a:spcAft>
          <a:spcPts val="900"/>
        </a:spcAft>
        <a:buNone/>
        <a:defRPr sz="24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900"/>
        </a:spcBef>
        <a:spcAft>
          <a:spcPts val="0"/>
        </a:spcAft>
        <a:buSzPct val="100000"/>
        <a:buFont typeface="Arial" panose="020B0604020202020204" pitchFamily="34" charset="0"/>
        <a:buChar char="•"/>
        <a:defRPr sz="1800" kern="1200">
          <a:solidFill>
            <a:schemeClr val="tx1"/>
          </a:solidFill>
          <a:latin typeface="+mn-lt"/>
          <a:ea typeface="+mn-ea"/>
          <a:cs typeface="+mn-cs"/>
        </a:defRPr>
      </a:lvl1pPr>
      <a:lvl2pPr marL="411480" indent="-171450" algn="l" defTabSz="685800" rtl="0" eaLnBrk="1" latinLnBrk="0" hangingPunct="1">
        <a:lnSpc>
          <a:spcPct val="90000"/>
        </a:lnSpc>
        <a:spcBef>
          <a:spcPts val="900"/>
        </a:spcBef>
        <a:spcAft>
          <a:spcPts val="0"/>
        </a:spcAft>
        <a:buSzPct val="90000"/>
        <a:buFont typeface="Arial" panose="020B0604020202020204" pitchFamily="34" charset="0"/>
        <a:buChar char="–"/>
        <a:defRPr sz="1800" kern="1200">
          <a:solidFill>
            <a:schemeClr val="tx1"/>
          </a:solidFill>
          <a:latin typeface="+mn-lt"/>
          <a:ea typeface="+mn-ea"/>
          <a:cs typeface="+mn-cs"/>
        </a:defRPr>
      </a:lvl2pPr>
      <a:lvl3pPr marL="582930" indent="-171450" algn="l" defTabSz="685800" rtl="0" eaLnBrk="1" latinLnBrk="0" hangingPunct="1">
        <a:lnSpc>
          <a:spcPct val="90000"/>
        </a:lnSpc>
        <a:spcBef>
          <a:spcPts val="900"/>
        </a:spcBef>
        <a:spcAft>
          <a:spcPts val="0"/>
        </a:spcAft>
        <a:buSzPct val="100000"/>
        <a:buFont typeface="Arial" panose="020B0604020202020204" pitchFamily="34" charset="0"/>
        <a:buChar char="•"/>
        <a:defRPr sz="1800" kern="1200">
          <a:solidFill>
            <a:schemeClr val="tx1"/>
          </a:solidFill>
          <a:latin typeface="+mn-lt"/>
          <a:ea typeface="+mn-ea"/>
          <a:cs typeface="+mn-cs"/>
        </a:defRPr>
      </a:lvl3pPr>
      <a:lvl4pPr marL="788670" indent="-171450" algn="l" defTabSz="685800" rtl="0" eaLnBrk="1" latinLnBrk="0" hangingPunct="1">
        <a:lnSpc>
          <a:spcPct val="90000"/>
        </a:lnSpc>
        <a:spcBef>
          <a:spcPts val="900"/>
        </a:spcBef>
        <a:spcAft>
          <a:spcPts val="0"/>
        </a:spcAft>
        <a:buSzPct val="90000"/>
        <a:buFont typeface="Arial" panose="020B0604020202020204" pitchFamily="34" charset="0"/>
        <a:buChar char="–"/>
        <a:defRPr sz="1800" kern="1200">
          <a:solidFill>
            <a:schemeClr val="tx1"/>
          </a:solidFill>
          <a:latin typeface="+mn-lt"/>
          <a:ea typeface="+mn-ea"/>
          <a:cs typeface="+mn-cs"/>
        </a:defRPr>
      </a:lvl4pPr>
      <a:lvl5pPr marL="960120" indent="-171450" algn="l" defTabSz="685800" rtl="0" eaLnBrk="1" latinLnBrk="0" hangingPunct="1">
        <a:lnSpc>
          <a:spcPct val="90000"/>
        </a:lnSpc>
        <a:spcBef>
          <a:spcPts val="900"/>
        </a:spcBef>
        <a:spcAft>
          <a:spcPts val="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4" orient="horz" pos="2160">
          <p15:clr>
            <a:srgbClr val="A4A3A4"/>
          </p15:clr>
        </p15:guide>
        <p15:guide id="15" pos="512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384">
          <p15:clr>
            <a:srgbClr val="5ACBF0"/>
          </p15:clr>
        </p15:guide>
        <p15:guide id="24" pos="5008">
          <p15:clr>
            <a:srgbClr val="5ACBF0"/>
          </p15:clr>
        </p15:guide>
        <p15:guide id="25" pos="5236">
          <p15:clr>
            <a:srgbClr val="5ACBF0"/>
          </p15:clr>
        </p15:guide>
        <p15:guide id="26" pos="9859">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616" y="5281535"/>
            <a:ext cx="2695071" cy="1431688"/>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 y="2"/>
            <a:ext cx="2343477" cy="1752845"/>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9851560" y="5092700"/>
            <a:ext cx="2340440" cy="1752600"/>
          </a:xfrm>
          <a:prstGeom prst="rect">
            <a:avLst/>
          </a:prstGeom>
        </p:spPr>
      </p:pic>
      <p:sp>
        <p:nvSpPr>
          <p:cNvPr id="14" name="object 4">
            <a:extLst>
              <a:ext uri="{FF2B5EF4-FFF2-40B4-BE49-F238E27FC236}">
                <a16:creationId xmlns:a16="http://schemas.microsoft.com/office/drawing/2014/main" id="{7F0E871C-205C-9642-B1D9-4C6741C2A1FF}"/>
              </a:ext>
            </a:extLst>
          </p:cNvPr>
          <p:cNvSpPr/>
          <p:nvPr/>
        </p:nvSpPr>
        <p:spPr>
          <a:xfrm flipV="1">
            <a:off x="1219200" y="6371508"/>
            <a:ext cx="9778314" cy="128146"/>
          </a:xfrm>
          <a:custGeom>
            <a:avLst/>
            <a:gdLst/>
            <a:ahLst/>
            <a:cxnLst/>
            <a:rect l="l" t="t" r="r" b="b"/>
            <a:pathLst>
              <a:path w="8470900">
                <a:moveTo>
                  <a:pt x="0" y="0"/>
                </a:moveTo>
                <a:lnTo>
                  <a:pt x="8470684" y="0"/>
                </a:lnTo>
              </a:path>
            </a:pathLst>
          </a:custGeom>
          <a:ln w="3175">
            <a:solidFill>
              <a:srgbClr val="000000"/>
            </a:solidFill>
            <a:prstDash val="sysDot"/>
          </a:ln>
        </p:spPr>
        <p:txBody>
          <a:bodyPr wrap="square" lIns="0" tIns="0" rIns="0" bIns="0" rtlCol="0"/>
          <a:lstStyle/>
          <a:p>
            <a:endParaRPr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9151" y="1958255"/>
            <a:ext cx="8352409" cy="3331122"/>
          </a:xfrm>
          <a:prstGeom prst="rect">
            <a:avLst/>
          </a:prstGeom>
        </p:spPr>
      </p:pic>
      <p:sp>
        <p:nvSpPr>
          <p:cNvPr id="3" name="Slide Number Placeholder 2">
            <a:extLst>
              <a:ext uri="{FF2B5EF4-FFF2-40B4-BE49-F238E27FC236}">
                <a16:creationId xmlns:a16="http://schemas.microsoft.com/office/drawing/2014/main" id="{0F652E01-CECE-45C8-958B-2F82264C01D5}"/>
              </a:ext>
            </a:extLst>
          </p:cNvPr>
          <p:cNvSpPr>
            <a:spLocks noGrp="1"/>
          </p:cNvSpPr>
          <p:nvPr>
            <p:ph type="sldNum" sz="quarter" idx="12"/>
          </p:nvPr>
        </p:nvSpPr>
        <p:spPr/>
        <p:txBody>
          <a:bodyPr/>
          <a:lstStyle/>
          <a:p>
            <a:fld id="{25B90556-1126-43ED-9802-15C76D028F10}" type="slidenum">
              <a:rPr lang="en-ZA" smtClean="0"/>
              <a:pPr/>
              <a:t>1</a:t>
            </a:fld>
            <a:endParaRPr lang="en-ZA" dirty="0"/>
          </a:p>
        </p:txBody>
      </p:sp>
    </p:spTree>
    <p:extLst>
      <p:ext uri="{BB962C8B-B14F-4D97-AF65-F5344CB8AC3E}">
        <p14:creationId xmlns:p14="http://schemas.microsoft.com/office/powerpoint/2010/main" val="241055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10</a:t>
            </a:fld>
            <a:endParaRPr lang="en-ZA" dirty="0"/>
          </a:p>
        </p:txBody>
      </p:sp>
      <p:sp>
        <p:nvSpPr>
          <p:cNvPr id="2" name="Rectangle 1">
            <a:extLst>
              <a:ext uri="{FF2B5EF4-FFF2-40B4-BE49-F238E27FC236}">
                <a16:creationId xmlns:a16="http://schemas.microsoft.com/office/drawing/2014/main" id="{A6ECF9F9-B8B2-42FC-B2F4-D8AE106B6884}"/>
              </a:ext>
            </a:extLst>
          </p:cNvPr>
          <p:cNvSpPr/>
          <p:nvPr/>
        </p:nvSpPr>
        <p:spPr>
          <a:xfrm>
            <a:off x="150651" y="983115"/>
            <a:ext cx="5854224" cy="452431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IBM Plex Sans"/>
              </a:rPr>
              <a:t>With the </a:t>
            </a:r>
            <a:r>
              <a:rPr lang="en-US" sz="2400" b="1" i="1" dirty="0">
                <a:solidFill>
                  <a:srgbClr val="000000"/>
                </a:solidFill>
                <a:latin typeface="IBM Plex Sans"/>
              </a:rPr>
              <a:t>incredible growth </a:t>
            </a:r>
            <a:r>
              <a:rPr lang="en-US" sz="2400" dirty="0">
                <a:solidFill>
                  <a:srgbClr val="000000"/>
                </a:solidFill>
                <a:latin typeface="IBM Plex Sans"/>
              </a:rPr>
              <a:t>in mobile applications, developers are expected to deliver </a:t>
            </a:r>
            <a:r>
              <a:rPr lang="en-US" sz="2400" b="1" i="1" dirty="0">
                <a:solidFill>
                  <a:srgbClr val="000000"/>
                </a:solidFill>
                <a:latin typeface="IBM Plex Sans"/>
              </a:rPr>
              <a:t>high-quality applications </a:t>
            </a:r>
            <a:r>
              <a:rPr lang="en-US" sz="2400" dirty="0">
                <a:solidFill>
                  <a:srgbClr val="000000"/>
                </a:solidFill>
                <a:latin typeface="IBM Plex Sans"/>
              </a:rPr>
              <a:t>within </a:t>
            </a:r>
            <a:r>
              <a:rPr lang="en-US" sz="2400" b="1" i="1" dirty="0">
                <a:solidFill>
                  <a:srgbClr val="000000"/>
                </a:solidFill>
                <a:latin typeface="IBM Plex Sans"/>
              </a:rPr>
              <a:t>budget</a:t>
            </a:r>
            <a:r>
              <a:rPr lang="en-US" sz="2400" dirty="0">
                <a:solidFill>
                  <a:srgbClr val="000000"/>
                </a:solidFill>
                <a:latin typeface="IBM Plex Sans"/>
              </a:rPr>
              <a:t> and </a:t>
            </a:r>
            <a:r>
              <a:rPr lang="en-US" sz="2400" b="1" i="1" dirty="0">
                <a:solidFill>
                  <a:srgbClr val="000000"/>
                </a:solidFill>
                <a:latin typeface="IBM Plex Sans"/>
              </a:rPr>
              <a:t>on time</a:t>
            </a:r>
            <a:r>
              <a:rPr lang="en-US" sz="2400" dirty="0">
                <a:solidFill>
                  <a:srgbClr val="000000"/>
                </a:solidFill>
                <a:latin typeface="IBM Plex Sans"/>
              </a:rPr>
              <a:t>.</a:t>
            </a:r>
          </a:p>
          <a:p>
            <a:pPr marL="285750" indent="-285750">
              <a:buFont typeface="Arial" panose="020B0604020202020204" pitchFamily="34" charset="0"/>
              <a:buChar char="•"/>
            </a:pPr>
            <a:r>
              <a:rPr lang="en-US" sz="2400" dirty="0">
                <a:solidFill>
                  <a:srgbClr val="000000"/>
                </a:solidFill>
                <a:latin typeface="IBM Plex Sans"/>
              </a:rPr>
              <a:t>Therefore, mobile application testing has become a </a:t>
            </a:r>
            <a:r>
              <a:rPr lang="en-US" sz="2400" b="1" i="1" dirty="0">
                <a:solidFill>
                  <a:srgbClr val="000000"/>
                </a:solidFill>
                <a:latin typeface="IBM Plex Sans"/>
              </a:rPr>
              <a:t>vital part </a:t>
            </a:r>
            <a:r>
              <a:rPr lang="en-US" sz="2400" dirty="0">
                <a:solidFill>
                  <a:srgbClr val="000000"/>
                </a:solidFill>
                <a:latin typeface="IBM Plex Sans"/>
              </a:rPr>
              <a:t>of mobile application development. </a:t>
            </a:r>
          </a:p>
          <a:p>
            <a:pPr marL="285750" indent="-285750">
              <a:buFont typeface="Arial" panose="020B0604020202020204" pitchFamily="34" charset="0"/>
              <a:buChar char="•"/>
            </a:pPr>
            <a:r>
              <a:rPr lang="en-US" sz="2400" dirty="0">
                <a:solidFill>
                  <a:srgbClr val="000000"/>
                </a:solidFill>
                <a:latin typeface="IBM Plex Sans"/>
              </a:rPr>
              <a:t>People abandon apps without thinking twice because of security and gadget performance concerns.</a:t>
            </a:r>
          </a:p>
          <a:p>
            <a:pPr marL="285750" indent="-285750">
              <a:buFont typeface="Arial" panose="020B0604020202020204" pitchFamily="34" charset="0"/>
              <a:buChar char="•"/>
            </a:pPr>
            <a:r>
              <a:rPr lang="en-US" sz="2400" dirty="0">
                <a:solidFill>
                  <a:srgbClr val="000000"/>
                </a:solidFill>
                <a:latin typeface="IBM Plex Sans"/>
              </a:rPr>
              <a:t>If users uninstall your app because of bugs, it ruins your </a:t>
            </a:r>
            <a:r>
              <a:rPr lang="en-US" sz="2400" b="1" dirty="0">
                <a:solidFill>
                  <a:srgbClr val="000000"/>
                </a:solidFill>
                <a:latin typeface="IBM Plex Sans"/>
              </a:rPr>
              <a:t>reputation</a:t>
            </a:r>
            <a:r>
              <a:rPr lang="en-US" sz="2400" dirty="0">
                <a:solidFill>
                  <a:srgbClr val="000000"/>
                </a:solidFill>
                <a:latin typeface="IBM Plex Sans"/>
              </a:rPr>
              <a:t>.</a:t>
            </a:r>
          </a:p>
        </p:txBody>
      </p:sp>
      <p:sp>
        <p:nvSpPr>
          <p:cNvPr id="7" name="Title 1">
            <a:extLst>
              <a:ext uri="{FF2B5EF4-FFF2-40B4-BE49-F238E27FC236}">
                <a16:creationId xmlns:a16="http://schemas.microsoft.com/office/drawing/2014/main" id="{FD81921A-CA1D-4263-B73B-8423CE3196DC}"/>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Continuous Testing </a:t>
            </a:r>
          </a:p>
        </p:txBody>
      </p:sp>
      <p:pic>
        <p:nvPicPr>
          <p:cNvPr id="16390" name="Picture 6" descr="5 Benefits of Continuous Testing">
            <a:extLst>
              <a:ext uri="{FF2B5EF4-FFF2-40B4-BE49-F238E27FC236}">
                <a16:creationId xmlns:a16="http://schemas.microsoft.com/office/drawing/2014/main" id="{7C131E56-0580-4694-862D-15AD98CA6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4902" y="949179"/>
            <a:ext cx="5068347" cy="489364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BBBC9EAA-35C5-466B-827F-080B2649F07C}"/>
              </a:ext>
            </a:extLst>
          </p:cNvPr>
          <p:cNvCxnSpPr/>
          <p:nvPr/>
        </p:nvCxnSpPr>
        <p:spPr>
          <a:xfrm>
            <a:off x="6227978" y="982176"/>
            <a:ext cx="0" cy="48936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051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11</a:t>
            </a:fld>
            <a:endParaRPr lang="en-ZA" dirty="0"/>
          </a:p>
        </p:txBody>
      </p:sp>
      <p:sp>
        <p:nvSpPr>
          <p:cNvPr id="2" name="Rectangle 1">
            <a:extLst>
              <a:ext uri="{FF2B5EF4-FFF2-40B4-BE49-F238E27FC236}">
                <a16:creationId xmlns:a16="http://schemas.microsoft.com/office/drawing/2014/main" id="{A6ECF9F9-B8B2-42FC-B2F4-D8AE106B6884}"/>
              </a:ext>
            </a:extLst>
          </p:cNvPr>
          <p:cNvSpPr/>
          <p:nvPr/>
        </p:nvSpPr>
        <p:spPr>
          <a:xfrm>
            <a:off x="127639" y="800871"/>
            <a:ext cx="6810489" cy="526297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IBM Plex Sans"/>
              </a:rPr>
              <a:t>Therefore, it is necessary to test your apps before launching for users to download</a:t>
            </a:r>
          </a:p>
          <a:p>
            <a:pPr marL="285750" indent="-285750">
              <a:buFont typeface="Arial" panose="020B0604020202020204" pitchFamily="34" charset="0"/>
              <a:buChar char="•"/>
            </a:pPr>
            <a:r>
              <a:rPr lang="en-US" sz="2400" dirty="0">
                <a:solidFill>
                  <a:srgbClr val="000000"/>
                </a:solidFill>
                <a:latin typeface="IBM Plex Sans"/>
              </a:rPr>
              <a:t>Mobile application continuous testing is a </a:t>
            </a:r>
            <a:r>
              <a:rPr lang="en-US" sz="2400" b="1" i="1" dirty="0">
                <a:solidFill>
                  <a:srgbClr val="000000"/>
                </a:solidFill>
                <a:latin typeface="IBM Plex Sans"/>
              </a:rPr>
              <a:t>process</a:t>
            </a:r>
            <a:r>
              <a:rPr lang="en-US" sz="2400" dirty="0">
                <a:solidFill>
                  <a:srgbClr val="000000"/>
                </a:solidFill>
                <a:latin typeface="IBM Plex Sans"/>
              </a:rPr>
              <a:t> through which mobile apps developed for handheld mobile devices are tested automatically or manually for </a:t>
            </a:r>
            <a:r>
              <a:rPr lang="en-US" sz="2400" b="1" i="1" dirty="0">
                <a:solidFill>
                  <a:srgbClr val="000000"/>
                </a:solidFill>
                <a:latin typeface="IBM Plex Sans"/>
              </a:rPr>
              <a:t>consistency</a:t>
            </a:r>
            <a:r>
              <a:rPr lang="en-US" sz="2400" dirty="0">
                <a:solidFill>
                  <a:srgbClr val="000000"/>
                </a:solidFill>
                <a:latin typeface="IBM Plex Sans"/>
              </a:rPr>
              <a:t>, </a:t>
            </a:r>
            <a:r>
              <a:rPr lang="en-US" sz="2400" b="1" i="1" dirty="0">
                <a:solidFill>
                  <a:srgbClr val="000000"/>
                </a:solidFill>
                <a:latin typeface="IBM Plex Sans"/>
              </a:rPr>
              <a:t>usability</a:t>
            </a:r>
            <a:r>
              <a:rPr lang="en-US" sz="2400" dirty="0">
                <a:solidFill>
                  <a:srgbClr val="000000"/>
                </a:solidFill>
                <a:latin typeface="IBM Plex Sans"/>
              </a:rPr>
              <a:t>, and </a:t>
            </a:r>
            <a:r>
              <a:rPr lang="en-US" sz="2400" b="1" i="1" dirty="0">
                <a:solidFill>
                  <a:srgbClr val="000000"/>
                </a:solidFill>
                <a:latin typeface="IBM Plex Sans"/>
              </a:rPr>
              <a:t>functionality</a:t>
            </a:r>
            <a:r>
              <a:rPr lang="en-US" sz="2400" dirty="0">
                <a:solidFill>
                  <a:srgbClr val="000000"/>
                </a:solidFill>
                <a:latin typeface="IBM Plex Sans"/>
              </a:rPr>
              <a:t>. </a:t>
            </a:r>
          </a:p>
          <a:p>
            <a:pPr marL="285750" indent="-285750">
              <a:buFont typeface="Arial" panose="020B0604020202020204" pitchFamily="34" charset="0"/>
              <a:buChar char="•"/>
            </a:pPr>
            <a:r>
              <a:rPr lang="en-US" sz="2400" dirty="0">
                <a:solidFill>
                  <a:srgbClr val="000000"/>
                </a:solidFill>
                <a:latin typeface="IBM Plex Sans"/>
              </a:rPr>
              <a:t>The majority of issues faced by a mobile application will be addressed through thorough testing, which also helps guarantee the </a:t>
            </a:r>
            <a:r>
              <a:rPr lang="en-US" sz="2400" b="1" i="1" dirty="0">
                <a:solidFill>
                  <a:srgbClr val="000000"/>
                </a:solidFill>
                <a:latin typeface="IBM Plex Sans"/>
              </a:rPr>
              <a:t>quality</a:t>
            </a:r>
            <a:r>
              <a:rPr lang="en-US" sz="2400" dirty="0">
                <a:solidFill>
                  <a:srgbClr val="000000"/>
                </a:solidFill>
                <a:latin typeface="IBM Plex Sans"/>
              </a:rPr>
              <a:t> of the application. </a:t>
            </a:r>
          </a:p>
          <a:p>
            <a:pPr marL="285750" indent="-285750">
              <a:buFont typeface="Arial" panose="020B0604020202020204" pitchFamily="34" charset="0"/>
              <a:buChar char="•"/>
            </a:pPr>
            <a:r>
              <a:rPr lang="en-US" sz="2400" dirty="0">
                <a:solidFill>
                  <a:srgbClr val="000000"/>
                </a:solidFill>
                <a:latin typeface="IBM Plex Sans"/>
              </a:rPr>
              <a:t>Mobile app stores, almost half of the </a:t>
            </a:r>
            <a:r>
              <a:rPr lang="en-US" sz="2400" b="1" i="1" dirty="0">
                <a:solidFill>
                  <a:srgbClr val="000000"/>
                </a:solidFill>
                <a:latin typeface="IBM Plex Sans"/>
              </a:rPr>
              <a:t>negative reviews </a:t>
            </a:r>
            <a:r>
              <a:rPr lang="en-US" sz="2400" dirty="0">
                <a:solidFill>
                  <a:srgbClr val="000000"/>
                </a:solidFill>
                <a:latin typeface="IBM Plex Sans"/>
              </a:rPr>
              <a:t>are due to concerns such as battery drain, poor performance, and crashes, etc.  </a:t>
            </a:r>
            <a:endParaRPr lang="en-ZA" sz="2400" dirty="0"/>
          </a:p>
        </p:txBody>
      </p:sp>
      <p:sp>
        <p:nvSpPr>
          <p:cNvPr id="11" name="Title 1">
            <a:extLst>
              <a:ext uri="{FF2B5EF4-FFF2-40B4-BE49-F238E27FC236}">
                <a16:creationId xmlns:a16="http://schemas.microsoft.com/office/drawing/2014/main" id="{6A7C0310-305C-403A-B35E-11D41A9354FE}"/>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Continuous Testing </a:t>
            </a:r>
          </a:p>
        </p:txBody>
      </p:sp>
      <p:pic>
        <p:nvPicPr>
          <p:cNvPr id="13" name="Picture 6" descr="5 Benefits of Continuous Testing">
            <a:extLst>
              <a:ext uri="{FF2B5EF4-FFF2-40B4-BE49-F238E27FC236}">
                <a16:creationId xmlns:a16="http://schemas.microsoft.com/office/drawing/2014/main" id="{7B590277-4671-4888-9BC9-71A15BC31E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8279" y="800871"/>
            <a:ext cx="4848196" cy="478922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75B0D6D-58AD-4CCC-8657-7C8E7AA0FA32}"/>
              </a:ext>
            </a:extLst>
          </p:cNvPr>
          <p:cNvCxnSpPr/>
          <p:nvPr/>
        </p:nvCxnSpPr>
        <p:spPr>
          <a:xfrm>
            <a:off x="6872139" y="800871"/>
            <a:ext cx="0" cy="48936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627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51560" y="51054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12</a:t>
            </a:fld>
            <a:endParaRPr lang="en-ZA" dirty="0"/>
          </a:p>
        </p:txBody>
      </p:sp>
      <p:sp>
        <p:nvSpPr>
          <p:cNvPr id="10" name="Title 1">
            <a:extLst>
              <a:ext uri="{FF2B5EF4-FFF2-40B4-BE49-F238E27FC236}">
                <a16:creationId xmlns:a16="http://schemas.microsoft.com/office/drawing/2014/main" id="{F365ABD3-7DD0-42EA-99A3-E3B610515AB0}"/>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Continuous Testing </a:t>
            </a:r>
            <a:endParaRPr lang="en-ZA" sz="3600" b="1" i="1" dirty="0"/>
          </a:p>
        </p:txBody>
      </p:sp>
      <p:pic>
        <p:nvPicPr>
          <p:cNvPr id="7178" name="Picture 10" descr="What is Mobile Testing? Mobile App Testing Tools and Types | W3Sofetch">
            <a:extLst>
              <a:ext uri="{FF2B5EF4-FFF2-40B4-BE49-F238E27FC236}">
                <a16:creationId xmlns:a16="http://schemas.microsoft.com/office/drawing/2014/main" id="{B548852A-CDD2-4415-9A1E-C11233D476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349" y="869898"/>
            <a:ext cx="9637525" cy="501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7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13</a:t>
            </a:fld>
            <a:endParaRPr lang="en-ZA" dirty="0"/>
          </a:p>
        </p:txBody>
      </p:sp>
      <p:sp>
        <p:nvSpPr>
          <p:cNvPr id="10" name="Title 1">
            <a:extLst>
              <a:ext uri="{FF2B5EF4-FFF2-40B4-BE49-F238E27FC236}">
                <a16:creationId xmlns:a16="http://schemas.microsoft.com/office/drawing/2014/main" id="{F365ABD3-7DD0-42EA-99A3-E3B610515AB0}"/>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Continuous Testing </a:t>
            </a:r>
            <a:endParaRPr lang="en-ZA" sz="3600" b="1" i="1" dirty="0"/>
          </a:p>
        </p:txBody>
      </p:sp>
      <p:pic>
        <p:nvPicPr>
          <p:cNvPr id="7180" name="Picture 12" descr="10 Tools For Mobile Testing For Mobile Testers | Sauce Labs">
            <a:extLst>
              <a:ext uri="{FF2B5EF4-FFF2-40B4-BE49-F238E27FC236}">
                <a16:creationId xmlns:a16="http://schemas.microsoft.com/office/drawing/2014/main" id="{24E99291-A825-467F-AF0E-9FF2BEA32A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844" y="949179"/>
            <a:ext cx="8936611" cy="446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2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 y="0"/>
            <a:ext cx="4171950" cy="3124096"/>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9851560" y="5092700"/>
            <a:ext cx="2340440" cy="1752600"/>
          </a:xfrm>
          <a:prstGeom prst="rect">
            <a:avLst/>
          </a:prstGeom>
        </p:spPr>
      </p:pic>
      <p:grpSp>
        <p:nvGrpSpPr>
          <p:cNvPr id="31" name="Group 30"/>
          <p:cNvGrpSpPr/>
          <p:nvPr/>
        </p:nvGrpSpPr>
        <p:grpSpPr>
          <a:xfrm>
            <a:off x="231334" y="5919119"/>
            <a:ext cx="10329574" cy="727766"/>
            <a:chOff x="231334" y="5919119"/>
            <a:chExt cx="10329574" cy="727766"/>
          </a:xfrm>
        </p:grpSpPr>
        <p:sp>
          <p:nvSpPr>
            <p:cNvPr id="32" name="object 4">
              <a:extLst>
                <a:ext uri="{FF2B5EF4-FFF2-40B4-BE49-F238E27FC236}">
                  <a16:creationId xmlns:a16="http://schemas.microsoft.com/office/drawing/2014/main" id="{7F0E871C-205C-9642-B1D9-4C6741C2A1FF}"/>
                </a:ext>
              </a:extLst>
            </p:cNvPr>
            <p:cNvSpPr/>
            <p:nvPr/>
          </p:nvSpPr>
          <p:spPr>
            <a:xfrm flipV="1">
              <a:off x="848490" y="6357219"/>
              <a:ext cx="9712418" cy="45719"/>
            </a:xfrm>
            <a:custGeom>
              <a:avLst/>
              <a:gdLst/>
              <a:ahLst/>
              <a:cxnLst/>
              <a:rect l="l" t="t" r="r" b="b"/>
              <a:pathLst>
                <a:path w="8470900">
                  <a:moveTo>
                    <a:pt x="0" y="0"/>
                  </a:moveTo>
                  <a:lnTo>
                    <a:pt x="8470684" y="0"/>
                  </a:lnTo>
                </a:path>
              </a:pathLst>
            </a:custGeom>
            <a:ln w="3175">
              <a:solidFill>
                <a:srgbClr val="000000"/>
              </a:solidFill>
              <a:prstDash val="sysDot"/>
            </a:ln>
          </p:spPr>
          <p:txBody>
            <a:bodyPr wrap="square" lIns="0" tIns="0" rIns="0" bIns="0" rtlCol="0"/>
            <a:lstStyle/>
            <a:p>
              <a:endParaRPr dirty="0"/>
            </a:p>
          </p:txBody>
        </p:sp>
        <p:pic>
          <p:nvPicPr>
            <p:cNvPr id="33" name="Picture 32">
              <a:extLst>
                <a:ext uri="{FF2B5EF4-FFF2-40B4-BE49-F238E27FC236}">
                  <a16:creationId xmlns:a16="http://schemas.microsoft.com/office/drawing/2014/main" id="{5641380A-823B-9947-88D9-A4EADCAB3E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grpSp>
          <p:nvGrpSpPr>
            <p:cNvPr id="34" name="Group 33"/>
            <p:cNvGrpSpPr/>
            <p:nvPr/>
          </p:nvGrpSpPr>
          <p:grpSpPr>
            <a:xfrm>
              <a:off x="752293" y="6407857"/>
              <a:ext cx="4469902" cy="239028"/>
              <a:chOff x="752301" y="6341180"/>
              <a:chExt cx="4469901" cy="239028"/>
            </a:xfrm>
          </p:grpSpPr>
          <p:sp>
            <p:nvSpPr>
              <p:cNvPr id="35" name="TextBox 34"/>
              <p:cNvSpPr txBox="1"/>
              <p:nvPr/>
            </p:nvSpPr>
            <p:spPr>
              <a:xfrm>
                <a:off x="752301" y="6341180"/>
                <a:ext cx="4469901" cy="184666"/>
              </a:xfrm>
              <a:prstGeom prst="rect">
                <a:avLst/>
              </a:prstGeom>
              <a:noFill/>
            </p:spPr>
            <p:txBody>
              <a:bodyPr wrap="square" rtlCol="0">
                <a:spAutoFit/>
              </a:bodyPr>
              <a:lstStyle/>
              <a:p>
                <a:r>
                  <a:rPr lang="en-ZA" sz="600" dirty="0">
                    <a:solidFill>
                      <a:srgbClr val="03B389"/>
                    </a:solidFill>
                    <a:latin typeface="Open Sans" panose="020B0606030504020204" pitchFamily="34" charset="0"/>
                    <a:ea typeface="Open Sans" panose="020B0606030504020204" pitchFamily="34" charset="0"/>
                    <a:cs typeface="Open Sans" panose="020B0606030504020204" pitchFamily="34" charset="0"/>
                  </a:rPr>
                  <a:t>Annual Performance Plan </a:t>
                </a:r>
              </a:p>
            </p:txBody>
          </p:sp>
          <p:sp>
            <p:nvSpPr>
              <p:cNvPr id="36" name="TextBox 35"/>
              <p:cNvSpPr txBox="1"/>
              <p:nvPr/>
            </p:nvSpPr>
            <p:spPr>
              <a:xfrm>
                <a:off x="1379983" y="6426320"/>
                <a:ext cx="1628776" cy="153888"/>
              </a:xfrm>
              <a:prstGeom prst="rect">
                <a:avLst/>
              </a:prstGeom>
              <a:noFill/>
            </p:spPr>
            <p:txBody>
              <a:bodyPr wrap="square" rtlCol="0">
                <a:spAutoFit/>
              </a:bodyPr>
              <a:lstStyle/>
              <a:p>
                <a:r>
                  <a:rPr lang="en-ZA" sz="4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2021 / 2022</a:t>
                </a:r>
              </a:p>
            </p:txBody>
          </p:sp>
          <p:cxnSp>
            <p:nvCxnSpPr>
              <p:cNvPr id="37" name="Straight Connector 36"/>
              <p:cNvCxnSpPr/>
              <p:nvPr/>
            </p:nvCxnSpPr>
            <p:spPr>
              <a:xfrm flipV="1">
                <a:off x="845940" y="6484144"/>
                <a:ext cx="618529" cy="1356"/>
              </a:xfrm>
              <a:prstGeom prst="line">
                <a:avLst/>
              </a:prstGeom>
              <a:ln w="6350">
                <a:solidFill>
                  <a:srgbClr val="1A5EA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46490" y="6469856"/>
                <a:ext cx="894204" cy="2411"/>
              </a:xfrm>
              <a:prstGeom prst="line">
                <a:avLst/>
              </a:prstGeom>
              <a:ln w="6350">
                <a:solidFill>
                  <a:srgbClr val="03B389"/>
                </a:solidFill>
              </a:ln>
            </p:spPr>
            <p:style>
              <a:lnRef idx="1">
                <a:schemeClr val="accent1"/>
              </a:lnRef>
              <a:fillRef idx="0">
                <a:schemeClr val="accent1"/>
              </a:fillRef>
              <a:effectRef idx="0">
                <a:schemeClr val="accent1"/>
              </a:effectRef>
              <a:fontRef idx="minor">
                <a:schemeClr val="tx1"/>
              </a:fontRef>
            </p:style>
          </p:cxnSp>
        </p:grpSp>
      </p:grpSp>
      <p:sp>
        <p:nvSpPr>
          <p:cNvPr id="26" name="TextBox 25">
            <a:extLst>
              <a:ext uri="{FF2B5EF4-FFF2-40B4-BE49-F238E27FC236}">
                <a16:creationId xmlns:a16="http://schemas.microsoft.com/office/drawing/2014/main" id="{C12D9298-541C-49A6-8E91-6CB35AA53BAF}"/>
              </a:ext>
            </a:extLst>
          </p:cNvPr>
          <p:cNvSpPr txBox="1"/>
          <p:nvPr/>
        </p:nvSpPr>
        <p:spPr>
          <a:xfrm>
            <a:off x="5704699" y="2967335"/>
            <a:ext cx="4938351" cy="923330"/>
          </a:xfrm>
          <a:prstGeom prst="rect">
            <a:avLst/>
          </a:prstGeom>
          <a:noFill/>
        </p:spPr>
        <p:txBody>
          <a:bodyPr wrap="square" rtlCol="0">
            <a:spAutoFit/>
          </a:bodyPr>
          <a:lstStyle/>
          <a:p>
            <a:pPr algn="ctr"/>
            <a:r>
              <a:rPr lang="en-US" sz="5400" dirty="0">
                <a:solidFill>
                  <a:schemeClr val="bg1"/>
                </a:solidFill>
                <a:latin typeface="Cambria" panose="02040503050406030204" pitchFamily="18" charset="0"/>
                <a:ea typeface="Cambria" panose="02040503050406030204" pitchFamily="18" charset="0"/>
                <a:cs typeface="Open Sans" panose="020B0606030504020204" pitchFamily="34" charset="0"/>
              </a:rPr>
              <a:t>THANK YOU</a:t>
            </a:r>
          </a:p>
        </p:txBody>
      </p:sp>
      <p:sp>
        <p:nvSpPr>
          <p:cNvPr id="3" name="Slide Number Placeholder 2">
            <a:extLst>
              <a:ext uri="{FF2B5EF4-FFF2-40B4-BE49-F238E27FC236}">
                <a16:creationId xmlns:a16="http://schemas.microsoft.com/office/drawing/2014/main" id="{4F462177-6085-477C-9E2F-6E6C8986399B}"/>
              </a:ext>
            </a:extLst>
          </p:cNvPr>
          <p:cNvSpPr>
            <a:spLocks noGrp="1"/>
          </p:cNvSpPr>
          <p:nvPr>
            <p:ph type="sldNum" sz="quarter" idx="12"/>
          </p:nvPr>
        </p:nvSpPr>
        <p:spPr/>
        <p:txBody>
          <a:bodyPr/>
          <a:lstStyle/>
          <a:p>
            <a:fld id="{25B90556-1126-43ED-9802-15C76D028F10}" type="slidenum">
              <a:rPr lang="en-ZA" smtClean="0"/>
              <a:pPr/>
              <a:t>14</a:t>
            </a:fld>
            <a:endParaRPr lang="en-ZA" dirty="0"/>
          </a:p>
        </p:txBody>
      </p:sp>
      <p:pic>
        <p:nvPicPr>
          <p:cNvPr id="22" name="Picture 2" descr="Related image">
            <a:extLst>
              <a:ext uri="{FF2B5EF4-FFF2-40B4-BE49-F238E27FC236}">
                <a16:creationId xmlns:a16="http://schemas.microsoft.com/office/drawing/2014/main" id="{C0E7DFC8-CC5D-40A9-9F82-1D5A6FF93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747" y="757775"/>
            <a:ext cx="4791694" cy="479169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9FD02CDA-85BB-4669-9C13-0AD66CB105F0}"/>
              </a:ext>
            </a:extLst>
          </p:cNvPr>
          <p:cNvSpPr/>
          <p:nvPr/>
        </p:nvSpPr>
        <p:spPr>
          <a:xfrm>
            <a:off x="2476107" y="4109208"/>
            <a:ext cx="4688026" cy="830997"/>
          </a:xfrm>
          <a:prstGeom prst="rect">
            <a:avLst/>
          </a:prstGeom>
        </p:spPr>
        <p:txBody>
          <a:bodyPr wrap="square">
            <a:spAutoFit/>
          </a:bodyPr>
          <a:lstStyle/>
          <a:p>
            <a:pPr algn="ctr"/>
            <a:r>
              <a:rPr lang="en-ZA" sz="7200" b="1" baseline="30000" dirty="0">
                <a:solidFill>
                  <a:srgbClr val="1F497D"/>
                </a:solidFill>
                <a:cs typeface="Century Gothic"/>
              </a:rPr>
              <a:t>THANK YOU</a:t>
            </a:r>
            <a:endParaRPr lang="en-US" sz="7200" b="1" baseline="30000" dirty="0">
              <a:solidFill>
                <a:srgbClr val="1F497D"/>
              </a:solidFill>
              <a:cs typeface="Century Gothic"/>
            </a:endParaRPr>
          </a:p>
        </p:txBody>
      </p:sp>
    </p:spTree>
    <p:extLst>
      <p:ext uri="{BB962C8B-B14F-4D97-AF65-F5344CB8AC3E}">
        <p14:creationId xmlns:p14="http://schemas.microsoft.com/office/powerpoint/2010/main" val="165236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47" y="1111"/>
            <a:ext cx="10515600" cy="1325563"/>
          </a:xfrm>
        </p:spPr>
        <p:txBody>
          <a:bodyPr>
            <a:normAutofit/>
          </a:bodyPr>
          <a:lstStyle/>
          <a:p>
            <a:r>
              <a:rPr lang="en-ZA" sz="4000" dirty="0"/>
              <a:t>Content</a:t>
            </a:r>
          </a:p>
        </p:txBody>
      </p:sp>
      <p:pic>
        <p:nvPicPr>
          <p:cNvPr id="5"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220147" y="1189932"/>
            <a:ext cx="4061251" cy="4478136"/>
          </a:xfrm>
        </p:spPr>
      </p:pic>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590895943"/>
              </p:ext>
            </p:extLst>
          </p:nvPr>
        </p:nvGraphicFramePr>
        <p:xfrm>
          <a:off x="3762942" y="1095941"/>
          <a:ext cx="8036092" cy="5098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137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3</a:t>
            </a:fld>
            <a:endParaRPr lang="en-ZA" dirty="0"/>
          </a:p>
        </p:txBody>
      </p:sp>
      <p:sp>
        <p:nvSpPr>
          <p:cNvPr id="26" name="Title 1">
            <a:extLst>
              <a:ext uri="{FF2B5EF4-FFF2-40B4-BE49-F238E27FC236}">
                <a16:creationId xmlns:a16="http://schemas.microsoft.com/office/drawing/2014/main" id="{134EA1EB-DC70-45AD-8917-149F3D4A0675}"/>
              </a:ext>
            </a:extLst>
          </p:cNvPr>
          <p:cNvSpPr txBox="1">
            <a:spLocks/>
          </p:cNvSpPr>
          <p:nvPr/>
        </p:nvSpPr>
        <p:spPr>
          <a:xfrm>
            <a:off x="220147" y="148308"/>
            <a:ext cx="10515600" cy="539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Problem Statement </a:t>
            </a:r>
          </a:p>
        </p:txBody>
      </p:sp>
      <p:sp>
        <p:nvSpPr>
          <p:cNvPr id="7" name="Rectangle 6">
            <a:extLst>
              <a:ext uri="{FF2B5EF4-FFF2-40B4-BE49-F238E27FC236}">
                <a16:creationId xmlns:a16="http://schemas.microsoft.com/office/drawing/2014/main" id="{05B4B38A-7372-42C7-BED4-A1446AF4007F}"/>
              </a:ext>
            </a:extLst>
          </p:cNvPr>
          <p:cNvSpPr/>
          <p:nvPr/>
        </p:nvSpPr>
        <p:spPr>
          <a:xfrm>
            <a:off x="220147" y="1239246"/>
            <a:ext cx="11233608" cy="4678204"/>
          </a:xfrm>
          <a:prstGeom prst="rect">
            <a:avLst/>
          </a:prstGeom>
        </p:spPr>
        <p:txBody>
          <a:bodyPr wrap="square">
            <a:spAutoFit/>
          </a:bodyPr>
          <a:lstStyle/>
          <a:p>
            <a:pPr marL="285750" indent="-285750">
              <a:buFont typeface="Arial" panose="020B0604020202020204" pitchFamily="34" charset="0"/>
              <a:buChar char="•"/>
            </a:pPr>
            <a:r>
              <a:rPr lang="en-US" dirty="0">
                <a:solidFill>
                  <a:srgbClr val="252525"/>
                </a:solidFill>
                <a:latin typeface="Roboto"/>
              </a:rPr>
              <a:t>With the development of </a:t>
            </a:r>
            <a:r>
              <a:rPr lang="en-US" b="1" dirty="0">
                <a:solidFill>
                  <a:srgbClr val="252525"/>
                </a:solidFill>
                <a:latin typeface="Roboto"/>
              </a:rPr>
              <a:t>mobile applications</a:t>
            </a:r>
            <a:r>
              <a:rPr lang="en-US" dirty="0">
                <a:solidFill>
                  <a:srgbClr val="252525"/>
                </a:solidFill>
                <a:latin typeface="Roboto"/>
              </a:rPr>
              <a:t>, not only can government provide more information to citizens, but people who use the apps can in turn do the same for government. </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Mobile apps are increasingly becoming an </a:t>
            </a:r>
            <a:r>
              <a:rPr lang="en-US" b="1" dirty="0">
                <a:solidFill>
                  <a:srgbClr val="252525"/>
                </a:solidFill>
                <a:latin typeface="Roboto"/>
              </a:rPr>
              <a:t>essential</a:t>
            </a:r>
            <a:r>
              <a:rPr lang="en-US" dirty="0">
                <a:solidFill>
                  <a:srgbClr val="252525"/>
                </a:solidFill>
                <a:latin typeface="Roboto"/>
              </a:rPr>
              <a:t> </a:t>
            </a:r>
            <a:r>
              <a:rPr lang="en-US" b="1" dirty="0">
                <a:solidFill>
                  <a:srgbClr val="252525"/>
                </a:solidFill>
                <a:latin typeface="Roboto"/>
              </a:rPr>
              <a:t>tool</a:t>
            </a:r>
            <a:r>
              <a:rPr lang="en-US" dirty="0">
                <a:solidFill>
                  <a:srgbClr val="252525"/>
                </a:solidFill>
                <a:latin typeface="Roboto"/>
              </a:rPr>
              <a:t> for how citizens interact with their government.</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Mobile apps offer a wide range of </a:t>
            </a:r>
            <a:r>
              <a:rPr lang="en-US" b="1" dirty="0">
                <a:solidFill>
                  <a:srgbClr val="252525"/>
                </a:solidFill>
                <a:latin typeface="Roboto"/>
              </a:rPr>
              <a:t>opportunities</a:t>
            </a:r>
            <a:r>
              <a:rPr lang="en-US" dirty="0">
                <a:solidFill>
                  <a:srgbClr val="252525"/>
                </a:solidFill>
                <a:latin typeface="Roboto"/>
              </a:rPr>
              <a:t> for government in delivering services, as well as engaging citizens in co-producing services. </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Therefore creative ways of using mobile apps for government continue to multiply, since these apps allow for quicker response from both citizens and government; they can help in </a:t>
            </a:r>
            <a:r>
              <a:rPr lang="en-US" b="1" dirty="0">
                <a:solidFill>
                  <a:srgbClr val="252525"/>
                </a:solidFill>
                <a:latin typeface="Roboto"/>
              </a:rPr>
              <a:t>emergency situations </a:t>
            </a:r>
            <a:r>
              <a:rPr lang="en-US" dirty="0">
                <a:solidFill>
                  <a:srgbClr val="252525"/>
                </a:solidFill>
                <a:latin typeface="Roboto"/>
              </a:rPr>
              <a:t>and allow citizens to gather information that otherwise may be harder to find if they had to look up an agency or search the web.</a:t>
            </a:r>
          </a:p>
          <a:p>
            <a:pPr marL="285750" indent="-285750">
              <a:buFont typeface="Arial" panose="020B0604020202020204" pitchFamily="34" charset="0"/>
              <a:buChar char="•"/>
            </a:pPr>
            <a:endParaRPr lang="en-US" sz="2400" i="1" dirty="0">
              <a:solidFill>
                <a:srgbClr val="252525"/>
              </a:solidFill>
              <a:latin typeface="Roboto"/>
            </a:endParaRPr>
          </a:p>
          <a:p>
            <a:pPr algn="ctr"/>
            <a:r>
              <a:rPr lang="en-US" sz="2000" i="1" dirty="0">
                <a:solidFill>
                  <a:srgbClr val="252525"/>
                </a:solidFill>
                <a:latin typeface="Roboto"/>
              </a:rPr>
              <a:t>The </a:t>
            </a:r>
            <a:r>
              <a:rPr lang="en-US" sz="2000" b="1" i="1" dirty="0">
                <a:solidFill>
                  <a:srgbClr val="252525"/>
                </a:solidFill>
                <a:latin typeface="Roboto"/>
              </a:rPr>
              <a:t>digital era </a:t>
            </a:r>
            <a:r>
              <a:rPr lang="en-US" sz="2000" i="1" dirty="0">
                <a:solidFill>
                  <a:srgbClr val="252525"/>
                </a:solidFill>
                <a:latin typeface="Roboto"/>
              </a:rPr>
              <a:t>is here to stay and government entities recognize the need to provide citizens and employees with instant access to information and real time updates. </a:t>
            </a:r>
          </a:p>
          <a:p>
            <a:pPr marL="285750" indent="-285750">
              <a:buFont typeface="Arial" panose="020B0604020202020204" pitchFamily="34" charset="0"/>
              <a:buChar char="•"/>
            </a:pPr>
            <a:endParaRPr lang="en-US" dirty="0">
              <a:solidFill>
                <a:srgbClr val="252525"/>
              </a:solidFill>
              <a:latin typeface="Roboto"/>
            </a:endParaRPr>
          </a:p>
        </p:txBody>
      </p:sp>
    </p:spTree>
    <p:extLst>
      <p:ext uri="{BB962C8B-B14F-4D97-AF65-F5344CB8AC3E}">
        <p14:creationId xmlns:p14="http://schemas.microsoft.com/office/powerpoint/2010/main" val="294919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4</a:t>
            </a:fld>
            <a:endParaRPr lang="en-ZA" dirty="0"/>
          </a:p>
        </p:txBody>
      </p:sp>
      <p:sp>
        <p:nvSpPr>
          <p:cNvPr id="5" name="Rectangle 4">
            <a:extLst>
              <a:ext uri="{FF2B5EF4-FFF2-40B4-BE49-F238E27FC236}">
                <a16:creationId xmlns:a16="http://schemas.microsoft.com/office/drawing/2014/main" id="{8492BEAF-8D9E-4489-B60A-6C2266C164DC}"/>
              </a:ext>
            </a:extLst>
          </p:cNvPr>
          <p:cNvSpPr/>
          <p:nvPr/>
        </p:nvSpPr>
        <p:spPr>
          <a:xfrm>
            <a:off x="556959" y="1151307"/>
            <a:ext cx="11078081" cy="1384995"/>
          </a:xfrm>
          <a:prstGeom prst="rect">
            <a:avLst/>
          </a:prstGeom>
        </p:spPr>
        <p:txBody>
          <a:bodyPr wrap="square">
            <a:spAutoFit/>
          </a:bodyPr>
          <a:lstStyle/>
          <a:p>
            <a:pPr algn="ctr"/>
            <a:r>
              <a:rPr lang="en-US" sz="2800" dirty="0">
                <a:latin typeface="Cambria" panose="02040503050406030204" pitchFamily="18" charset="0"/>
                <a:ea typeface="Cambria" panose="02040503050406030204" pitchFamily="18" charset="0"/>
              </a:rPr>
              <a:t>To </a:t>
            </a:r>
            <a:r>
              <a:rPr lang="en-US" sz="2800" b="1" i="1" u="sng" dirty="0">
                <a:latin typeface="Cambria" panose="02040503050406030204" pitchFamily="18" charset="0"/>
                <a:ea typeface="Cambria" panose="02040503050406030204" pitchFamily="18" charset="0"/>
              </a:rPr>
              <a:t>improve service delivery to the public  </a:t>
            </a:r>
            <a:r>
              <a:rPr lang="en-US" sz="2800" dirty="0">
                <a:latin typeface="Cambria" panose="02040503050406030204" pitchFamily="18" charset="0"/>
                <a:ea typeface="Cambria" panose="02040503050406030204" pitchFamily="18" charset="0"/>
              </a:rPr>
              <a:t>through </a:t>
            </a:r>
            <a:r>
              <a:rPr lang="en-US" sz="2800" b="1" i="1" u="sng" dirty="0">
                <a:latin typeface="Cambria" panose="02040503050406030204" pitchFamily="18" charset="0"/>
                <a:ea typeface="Cambria" panose="02040503050406030204" pitchFamily="18" charset="0"/>
              </a:rPr>
              <a:t>the provision of information technology, information systems and related services in a maintained information systems security environment</a:t>
            </a:r>
            <a:endParaRPr lang="en-US" sz="2800" dirty="0">
              <a:latin typeface="Cambria" panose="02040503050406030204" pitchFamily="18" charset="0"/>
              <a:ea typeface="Cambria" panose="02040503050406030204" pitchFamily="18" charset="0"/>
            </a:endParaRPr>
          </a:p>
        </p:txBody>
      </p:sp>
      <p:sp>
        <p:nvSpPr>
          <p:cNvPr id="26" name="Title 1">
            <a:extLst>
              <a:ext uri="{FF2B5EF4-FFF2-40B4-BE49-F238E27FC236}">
                <a16:creationId xmlns:a16="http://schemas.microsoft.com/office/drawing/2014/main" id="{134EA1EB-DC70-45AD-8917-149F3D4A0675}"/>
              </a:ext>
            </a:extLst>
          </p:cNvPr>
          <p:cNvSpPr txBox="1">
            <a:spLocks/>
          </p:cNvSpPr>
          <p:nvPr/>
        </p:nvSpPr>
        <p:spPr>
          <a:xfrm>
            <a:off x="220147" y="1483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SITA Mandate </a:t>
            </a:r>
          </a:p>
        </p:txBody>
      </p:sp>
      <p:pic>
        <p:nvPicPr>
          <p:cNvPr id="13314" name="Picture 2" descr="Benefits of Mobile application testing">
            <a:extLst>
              <a:ext uri="{FF2B5EF4-FFF2-40B4-BE49-F238E27FC236}">
                <a16:creationId xmlns:a16="http://schemas.microsoft.com/office/drawing/2014/main" id="{8B8E7CFE-D6E6-4F93-8E44-C1C99A54C6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9650" y="2885016"/>
            <a:ext cx="5976594" cy="312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8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5</a:t>
            </a:fld>
            <a:endParaRPr lang="en-ZA" dirty="0"/>
          </a:p>
        </p:txBody>
      </p:sp>
      <p:sp>
        <p:nvSpPr>
          <p:cNvPr id="26" name="Title 1">
            <a:extLst>
              <a:ext uri="{FF2B5EF4-FFF2-40B4-BE49-F238E27FC236}">
                <a16:creationId xmlns:a16="http://schemas.microsoft.com/office/drawing/2014/main" id="{134EA1EB-DC70-45AD-8917-149F3D4A0675}"/>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SITA Mobile Application – Strategy </a:t>
            </a:r>
          </a:p>
        </p:txBody>
      </p:sp>
      <p:sp>
        <p:nvSpPr>
          <p:cNvPr id="8" name="Rectangle 7">
            <a:extLst>
              <a:ext uri="{FF2B5EF4-FFF2-40B4-BE49-F238E27FC236}">
                <a16:creationId xmlns:a16="http://schemas.microsoft.com/office/drawing/2014/main" id="{67A04E3D-12C9-463E-823B-5F5A54C3BB8A}"/>
              </a:ext>
            </a:extLst>
          </p:cNvPr>
          <p:cNvSpPr/>
          <p:nvPr/>
        </p:nvSpPr>
        <p:spPr>
          <a:xfrm>
            <a:off x="498034" y="2614115"/>
            <a:ext cx="11725268" cy="2308324"/>
          </a:xfrm>
          <a:prstGeom prst="rect">
            <a:avLst/>
          </a:prstGeom>
        </p:spPr>
        <p:txBody>
          <a:bodyPr wrap="square">
            <a:spAutoFit/>
          </a:bodyPr>
          <a:lstStyle/>
          <a:p>
            <a:pPr marL="228600" indent="-228600">
              <a:buFont typeface="Arial" panose="020B0604020202020204" pitchFamily="34" charset="0"/>
              <a:buChar char="•"/>
            </a:pPr>
            <a:r>
              <a:rPr lang="en-US" u="sng" dirty="0">
                <a:solidFill>
                  <a:srgbClr val="252525"/>
                </a:solidFill>
                <a:latin typeface="Roboto"/>
              </a:rPr>
              <a:t>Enterprise focused app</a:t>
            </a:r>
            <a:r>
              <a:rPr lang="en-US" dirty="0">
                <a:solidFill>
                  <a:srgbClr val="252525"/>
                </a:solidFill>
                <a:latin typeface="Roboto"/>
              </a:rPr>
              <a:t>: for internal use to help government employees do their job more efficiently and effectively by giving them a central point to communicate and collaborate.</a:t>
            </a:r>
          </a:p>
          <a:p>
            <a:pPr marL="228600" indent="-228600">
              <a:buFont typeface="Arial" panose="020B0604020202020204" pitchFamily="34" charset="0"/>
              <a:buChar char="•"/>
            </a:pPr>
            <a:endParaRPr lang="en-US" dirty="0">
              <a:solidFill>
                <a:srgbClr val="252525"/>
              </a:solidFill>
              <a:latin typeface="Roboto"/>
            </a:endParaRPr>
          </a:p>
          <a:p>
            <a:pPr marL="228600" indent="-228600">
              <a:buFont typeface="Arial" panose="020B0604020202020204" pitchFamily="34" charset="0"/>
              <a:buChar char="•"/>
            </a:pPr>
            <a:r>
              <a:rPr lang="en-US" u="sng" dirty="0">
                <a:solidFill>
                  <a:srgbClr val="252525"/>
                </a:solidFill>
                <a:latin typeface="Roboto"/>
              </a:rPr>
              <a:t>Citizen focused app</a:t>
            </a:r>
            <a:r>
              <a:rPr lang="en-US" dirty="0">
                <a:solidFill>
                  <a:srgbClr val="252525"/>
                </a:solidFill>
                <a:latin typeface="Roboto"/>
              </a:rPr>
              <a:t>: for citizens to be able to obtain real time information, public services and engagement for innovation services.</a:t>
            </a:r>
          </a:p>
          <a:p>
            <a:pPr marL="228600" indent="-228600">
              <a:buFont typeface="Arial" panose="020B0604020202020204" pitchFamily="34" charset="0"/>
              <a:buChar char="•"/>
            </a:pPr>
            <a:endParaRPr lang="en-US" dirty="0">
              <a:solidFill>
                <a:srgbClr val="252525"/>
              </a:solidFill>
              <a:latin typeface="Roboto"/>
            </a:endParaRPr>
          </a:p>
          <a:p>
            <a:pPr marL="228600" indent="-228600">
              <a:buFont typeface="Arial" panose="020B0604020202020204" pitchFamily="34" charset="0"/>
              <a:buChar char="•"/>
            </a:pPr>
            <a:endParaRPr lang="en-US" dirty="0">
              <a:solidFill>
                <a:srgbClr val="252525"/>
              </a:solidFill>
              <a:latin typeface="Roboto"/>
            </a:endParaRPr>
          </a:p>
          <a:p>
            <a:pPr marL="228600" indent="-228600">
              <a:buFont typeface="Arial" panose="020B0604020202020204" pitchFamily="34" charset="0"/>
              <a:buChar char="•"/>
            </a:pPr>
            <a:endParaRPr lang="en-US" b="0" i="0" dirty="0">
              <a:solidFill>
                <a:srgbClr val="252525"/>
              </a:solidFill>
              <a:effectLst/>
              <a:latin typeface="Roboto"/>
            </a:endParaRPr>
          </a:p>
        </p:txBody>
      </p:sp>
      <p:sp>
        <p:nvSpPr>
          <p:cNvPr id="14" name="Rectangle: Rounded Corners 13">
            <a:extLst>
              <a:ext uri="{FF2B5EF4-FFF2-40B4-BE49-F238E27FC236}">
                <a16:creationId xmlns:a16="http://schemas.microsoft.com/office/drawing/2014/main" id="{A3E17B3A-9E0B-4B22-9CD6-9F8BD98F49B0}"/>
              </a:ext>
            </a:extLst>
          </p:cNvPr>
          <p:cNvSpPr/>
          <p:nvPr/>
        </p:nvSpPr>
        <p:spPr>
          <a:xfrm>
            <a:off x="503333" y="1058285"/>
            <a:ext cx="3540349" cy="1197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Enterprise Focused </a:t>
            </a:r>
            <a:endParaRPr lang="en-ZA" sz="2000" dirty="0"/>
          </a:p>
        </p:txBody>
      </p:sp>
      <p:sp>
        <p:nvSpPr>
          <p:cNvPr id="18" name="Rectangle: Rounded Corners 17">
            <a:extLst>
              <a:ext uri="{FF2B5EF4-FFF2-40B4-BE49-F238E27FC236}">
                <a16:creationId xmlns:a16="http://schemas.microsoft.com/office/drawing/2014/main" id="{06E1428B-10CC-4AE1-AE6E-49F3681EF90B}"/>
              </a:ext>
            </a:extLst>
          </p:cNvPr>
          <p:cNvSpPr/>
          <p:nvPr/>
        </p:nvSpPr>
        <p:spPr>
          <a:xfrm>
            <a:off x="4675283" y="1058285"/>
            <a:ext cx="3665413" cy="1197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Citizen Focused </a:t>
            </a:r>
            <a:endParaRPr lang="en-ZA" sz="2000" dirty="0"/>
          </a:p>
        </p:txBody>
      </p:sp>
      <p:sp>
        <p:nvSpPr>
          <p:cNvPr id="15" name="Rectangle 14">
            <a:extLst>
              <a:ext uri="{FF2B5EF4-FFF2-40B4-BE49-F238E27FC236}">
                <a16:creationId xmlns:a16="http://schemas.microsoft.com/office/drawing/2014/main" id="{B66D1640-1610-4015-8BD2-E3A64344643A}"/>
              </a:ext>
            </a:extLst>
          </p:cNvPr>
          <p:cNvSpPr/>
          <p:nvPr/>
        </p:nvSpPr>
        <p:spPr>
          <a:xfrm>
            <a:off x="498034" y="4450232"/>
            <a:ext cx="11125216" cy="1200329"/>
          </a:xfrm>
          <a:prstGeom prst="rect">
            <a:avLst/>
          </a:prstGeom>
          <a:solidFill>
            <a:schemeClr val="accent1"/>
          </a:solidFill>
        </p:spPr>
        <p:txBody>
          <a:bodyPr wrap="square">
            <a:spAutoFit/>
          </a:bodyPr>
          <a:lstStyle/>
          <a:p>
            <a:pPr algn="ctr"/>
            <a:r>
              <a:rPr lang="en-US" i="1" dirty="0">
                <a:solidFill>
                  <a:schemeClr val="bg1"/>
                </a:solidFill>
                <a:latin typeface="Roboto"/>
              </a:rPr>
              <a:t>Customer service improvements are very important at the state and local levels as they are the direct service providers to citizens on a day-to-day basis (e.g., schools, hospitals, law enforcement, public works, transportation, etc.). Hence, there’s a huge requirement for state and local governments to develop apps aimed to facilitate citizen engagement.</a:t>
            </a:r>
            <a:endParaRPr lang="en-ZA" i="1" dirty="0">
              <a:solidFill>
                <a:schemeClr val="bg1"/>
              </a:solidFill>
              <a:latin typeface="Roboto"/>
            </a:endParaRPr>
          </a:p>
        </p:txBody>
      </p:sp>
      <p:pic>
        <p:nvPicPr>
          <p:cNvPr id="20" name="Picture 2" descr="icon">
            <a:extLst>
              <a:ext uri="{FF2B5EF4-FFF2-40B4-BE49-F238E27FC236}">
                <a16:creationId xmlns:a16="http://schemas.microsoft.com/office/drawing/2014/main" id="{F6497161-C3AB-4415-901F-09368C539A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334" y="4450232"/>
            <a:ext cx="223517" cy="36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4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6</a:t>
            </a:fld>
            <a:endParaRPr lang="en-ZA" dirty="0"/>
          </a:p>
        </p:txBody>
      </p:sp>
      <p:sp>
        <p:nvSpPr>
          <p:cNvPr id="26" name="Title 1">
            <a:extLst>
              <a:ext uri="{FF2B5EF4-FFF2-40B4-BE49-F238E27FC236}">
                <a16:creationId xmlns:a16="http://schemas.microsoft.com/office/drawing/2014/main" id="{134EA1EB-DC70-45AD-8917-149F3D4A0675}"/>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Engagement Model </a:t>
            </a:r>
          </a:p>
        </p:txBody>
      </p:sp>
      <p:pic>
        <p:nvPicPr>
          <p:cNvPr id="2" name="Picture 1">
            <a:extLst>
              <a:ext uri="{FF2B5EF4-FFF2-40B4-BE49-F238E27FC236}">
                <a16:creationId xmlns:a16="http://schemas.microsoft.com/office/drawing/2014/main" id="{D5C7071C-A834-4A91-8AA0-227630675971}"/>
              </a:ext>
            </a:extLst>
          </p:cNvPr>
          <p:cNvPicPr>
            <a:picLocks noChangeAspect="1"/>
          </p:cNvPicPr>
          <p:nvPr/>
        </p:nvPicPr>
        <p:blipFill>
          <a:blip r:embed="rId7"/>
          <a:stretch>
            <a:fillRect/>
          </a:stretch>
        </p:blipFill>
        <p:spPr>
          <a:xfrm>
            <a:off x="330438" y="953145"/>
            <a:ext cx="5765562" cy="4863226"/>
          </a:xfrm>
          <a:prstGeom prst="rect">
            <a:avLst/>
          </a:prstGeom>
        </p:spPr>
      </p:pic>
      <p:pic>
        <p:nvPicPr>
          <p:cNvPr id="4098" name="Picture 2" descr="icon">
            <a:extLst>
              <a:ext uri="{FF2B5EF4-FFF2-40B4-BE49-F238E27FC236}">
                <a16:creationId xmlns:a16="http://schemas.microsoft.com/office/drawing/2014/main" id="{8AF97807-A8FA-4412-8808-D47076814E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9509" y="1411707"/>
            <a:ext cx="223517" cy="369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con">
            <a:extLst>
              <a:ext uri="{FF2B5EF4-FFF2-40B4-BE49-F238E27FC236}">
                <a16:creationId xmlns:a16="http://schemas.microsoft.com/office/drawing/2014/main" id="{F923DD56-E177-4C02-AB90-B964A4D720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9509" y="1929024"/>
            <a:ext cx="223517" cy="3699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
            <a:extLst>
              <a:ext uri="{FF2B5EF4-FFF2-40B4-BE49-F238E27FC236}">
                <a16:creationId xmlns:a16="http://schemas.microsoft.com/office/drawing/2014/main" id="{E4348152-362B-469D-B034-FED6068659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8690" y="2446341"/>
            <a:ext cx="223517" cy="369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99B8B9-DC23-43BA-8F3B-C88766E00FB0}"/>
              </a:ext>
            </a:extLst>
          </p:cNvPr>
          <p:cNvPicPr>
            <a:picLocks noChangeAspect="1"/>
          </p:cNvPicPr>
          <p:nvPr/>
        </p:nvPicPr>
        <p:blipFill>
          <a:blip r:embed="rId9"/>
          <a:stretch>
            <a:fillRect/>
          </a:stretch>
        </p:blipFill>
        <p:spPr>
          <a:xfrm>
            <a:off x="6826488" y="1404764"/>
            <a:ext cx="4019550" cy="1657350"/>
          </a:xfrm>
          <a:prstGeom prst="rect">
            <a:avLst/>
          </a:prstGeom>
        </p:spPr>
      </p:pic>
      <p:pic>
        <p:nvPicPr>
          <p:cNvPr id="7" name="Picture 6">
            <a:extLst>
              <a:ext uri="{FF2B5EF4-FFF2-40B4-BE49-F238E27FC236}">
                <a16:creationId xmlns:a16="http://schemas.microsoft.com/office/drawing/2014/main" id="{7B98637A-4514-424A-8B79-F9A1DF8DEB80}"/>
              </a:ext>
            </a:extLst>
          </p:cNvPr>
          <p:cNvPicPr>
            <a:picLocks noChangeAspect="1"/>
          </p:cNvPicPr>
          <p:nvPr/>
        </p:nvPicPr>
        <p:blipFill>
          <a:blip r:embed="rId10"/>
          <a:stretch>
            <a:fillRect/>
          </a:stretch>
        </p:blipFill>
        <p:spPr>
          <a:xfrm>
            <a:off x="6775310" y="2902876"/>
            <a:ext cx="5076825" cy="1647825"/>
          </a:xfrm>
          <a:prstGeom prst="rect">
            <a:avLst/>
          </a:prstGeom>
        </p:spPr>
      </p:pic>
      <p:sp>
        <p:nvSpPr>
          <p:cNvPr id="5" name="Rectangle 4">
            <a:extLst>
              <a:ext uri="{FF2B5EF4-FFF2-40B4-BE49-F238E27FC236}">
                <a16:creationId xmlns:a16="http://schemas.microsoft.com/office/drawing/2014/main" id="{5E4081D0-46DA-4461-8EA8-0532F3C850C6}"/>
              </a:ext>
            </a:extLst>
          </p:cNvPr>
          <p:cNvSpPr/>
          <p:nvPr/>
        </p:nvSpPr>
        <p:spPr>
          <a:xfrm>
            <a:off x="1272618" y="1517715"/>
            <a:ext cx="1738575" cy="1298585"/>
          </a:xfrm>
          <a:prstGeom prst="rect">
            <a:avLst/>
          </a:prstGeom>
          <a:noFill/>
          <a:ln w="317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C4219781-9AB9-4434-80F7-A304C8DA7324}"/>
              </a:ext>
            </a:extLst>
          </p:cNvPr>
          <p:cNvSpPr/>
          <p:nvPr/>
        </p:nvSpPr>
        <p:spPr>
          <a:xfrm>
            <a:off x="7458173" y="3429001"/>
            <a:ext cx="3712590" cy="464270"/>
          </a:xfrm>
          <a:prstGeom prst="rect">
            <a:avLst/>
          </a:prstGeom>
          <a:noFill/>
          <a:ln w="317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3203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7</a:t>
            </a:fld>
            <a:endParaRPr lang="en-ZA" dirty="0"/>
          </a:p>
        </p:txBody>
      </p:sp>
      <p:sp>
        <p:nvSpPr>
          <p:cNvPr id="26" name="Title 1">
            <a:extLst>
              <a:ext uri="{FF2B5EF4-FFF2-40B4-BE49-F238E27FC236}">
                <a16:creationId xmlns:a16="http://schemas.microsoft.com/office/drawing/2014/main" id="{134EA1EB-DC70-45AD-8917-149F3D4A0675}"/>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Continuous Delivery Model</a:t>
            </a:r>
          </a:p>
        </p:txBody>
      </p:sp>
      <p:sp>
        <p:nvSpPr>
          <p:cNvPr id="8" name="Rectangle 7">
            <a:extLst>
              <a:ext uri="{FF2B5EF4-FFF2-40B4-BE49-F238E27FC236}">
                <a16:creationId xmlns:a16="http://schemas.microsoft.com/office/drawing/2014/main" id="{67A04E3D-12C9-463E-823B-5F5A54C3BB8A}"/>
              </a:ext>
            </a:extLst>
          </p:cNvPr>
          <p:cNvSpPr/>
          <p:nvPr/>
        </p:nvSpPr>
        <p:spPr>
          <a:xfrm>
            <a:off x="231334" y="779250"/>
            <a:ext cx="6555965" cy="5355312"/>
          </a:xfrm>
          <a:prstGeom prst="rect">
            <a:avLst/>
          </a:prstGeom>
        </p:spPr>
        <p:txBody>
          <a:bodyPr wrap="square">
            <a:spAutoFit/>
          </a:bodyPr>
          <a:lstStyle/>
          <a:p>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The SITA strategy explicitly envisaged doing mobile app development “right” from the beginning. </a:t>
            </a:r>
          </a:p>
          <a:p>
            <a:pPr marL="285750" indent="-285750">
              <a:buFont typeface="Arial" panose="020B0604020202020204" pitchFamily="34" charset="0"/>
              <a:buChar char="•"/>
            </a:pPr>
            <a:endParaRPr lang="en-US" dirty="0">
              <a:solidFill>
                <a:srgbClr val="252525"/>
              </a:solidFill>
              <a:latin typeface="Roboto"/>
            </a:endParaRPr>
          </a:p>
          <a:p>
            <a:r>
              <a:rPr lang="en-US" u="sng" dirty="0">
                <a:solidFill>
                  <a:srgbClr val="252525"/>
                </a:solidFill>
                <a:latin typeface="Roboto"/>
              </a:rPr>
              <a:t>Premised on four principles to:</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Create an </a:t>
            </a:r>
            <a:r>
              <a:rPr lang="en-US" b="1" i="1" dirty="0">
                <a:solidFill>
                  <a:srgbClr val="252525"/>
                </a:solidFill>
                <a:latin typeface="Roboto"/>
              </a:rPr>
              <a:t>information-centric</a:t>
            </a:r>
            <a:r>
              <a:rPr lang="en-US" dirty="0">
                <a:solidFill>
                  <a:srgbClr val="252525"/>
                </a:solidFill>
                <a:latin typeface="Roboto"/>
              </a:rPr>
              <a:t> government that focuses on open data and content</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Establish a </a:t>
            </a:r>
            <a:r>
              <a:rPr lang="en-US" b="1" i="1" dirty="0">
                <a:solidFill>
                  <a:srgbClr val="252525"/>
                </a:solidFill>
                <a:latin typeface="Roboto"/>
              </a:rPr>
              <a:t>shared platform </a:t>
            </a:r>
            <a:r>
              <a:rPr lang="en-US" dirty="0">
                <a:solidFill>
                  <a:srgbClr val="252525"/>
                </a:solidFill>
                <a:latin typeface="Roboto"/>
              </a:rPr>
              <a:t>within and across entities </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Take a </a:t>
            </a:r>
            <a:r>
              <a:rPr lang="en-US" b="1" i="1" dirty="0">
                <a:solidFill>
                  <a:srgbClr val="252525"/>
                </a:solidFill>
                <a:latin typeface="Roboto"/>
              </a:rPr>
              <a:t>customer-centric</a:t>
            </a:r>
            <a:r>
              <a:rPr lang="en-US" dirty="0">
                <a:solidFill>
                  <a:srgbClr val="252525"/>
                </a:solidFill>
                <a:latin typeface="Roboto"/>
              </a:rPr>
              <a:t> approach in presenting data</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Build required </a:t>
            </a:r>
            <a:r>
              <a:rPr lang="en-US" b="1" i="1" dirty="0">
                <a:solidFill>
                  <a:srgbClr val="252525"/>
                </a:solidFill>
                <a:latin typeface="Roboto"/>
              </a:rPr>
              <a:t>security and privacy </a:t>
            </a:r>
            <a:r>
              <a:rPr lang="en-US" dirty="0">
                <a:solidFill>
                  <a:srgbClr val="252525"/>
                </a:solidFill>
                <a:latin typeface="Roboto"/>
              </a:rPr>
              <a:t>measures upfront</a:t>
            </a:r>
          </a:p>
          <a:p>
            <a:pPr marL="285750" indent="-285750">
              <a:buFont typeface="Arial" panose="020B0604020202020204" pitchFamily="34" charset="0"/>
              <a:buChar char="•"/>
            </a:pPr>
            <a:endParaRPr lang="en-US" dirty="0">
              <a:solidFill>
                <a:srgbClr val="252525"/>
              </a:solidFill>
              <a:latin typeface="Roboto"/>
            </a:endParaRPr>
          </a:p>
          <a:p>
            <a:pPr marL="285750" indent="-285750">
              <a:buFont typeface="Arial" panose="020B0604020202020204" pitchFamily="34" charset="0"/>
              <a:buChar char="•"/>
            </a:pPr>
            <a:r>
              <a:rPr lang="en-US" dirty="0">
                <a:solidFill>
                  <a:srgbClr val="252525"/>
                </a:solidFill>
                <a:latin typeface="Roboto"/>
              </a:rPr>
              <a:t>Utilization Mobile apps use </a:t>
            </a:r>
            <a:r>
              <a:rPr lang="en-US" b="1" dirty="0">
                <a:solidFill>
                  <a:srgbClr val="252525"/>
                </a:solidFill>
                <a:latin typeface="Roboto"/>
              </a:rPr>
              <a:t>APIs</a:t>
            </a:r>
            <a:r>
              <a:rPr lang="en-US" dirty="0">
                <a:solidFill>
                  <a:srgbClr val="252525"/>
                </a:solidFill>
                <a:latin typeface="Roboto"/>
              </a:rPr>
              <a:t> to access data from several organizations to provide value-added services in real time and place</a:t>
            </a:r>
            <a:r>
              <a:rPr lang="en-US" i="1" dirty="0">
                <a:solidFill>
                  <a:srgbClr val="252525"/>
                </a:solidFill>
                <a:latin typeface="Roboto"/>
              </a:rPr>
              <a:t>. </a:t>
            </a:r>
          </a:p>
          <a:p>
            <a:pPr marL="228600" indent="-228600">
              <a:buFont typeface="Arial" panose="020B0604020202020204" pitchFamily="34" charset="0"/>
              <a:buChar char="•"/>
            </a:pPr>
            <a:endParaRPr lang="en-US" b="0" i="0" dirty="0">
              <a:solidFill>
                <a:srgbClr val="252525"/>
              </a:solidFill>
              <a:effectLst/>
              <a:latin typeface="Roboto"/>
            </a:endParaRPr>
          </a:p>
        </p:txBody>
      </p:sp>
    </p:spTree>
    <p:extLst>
      <p:ext uri="{BB962C8B-B14F-4D97-AF65-F5344CB8AC3E}">
        <p14:creationId xmlns:p14="http://schemas.microsoft.com/office/powerpoint/2010/main" val="159989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8</a:t>
            </a:fld>
            <a:endParaRPr lang="en-ZA" dirty="0"/>
          </a:p>
        </p:txBody>
      </p:sp>
      <p:sp>
        <p:nvSpPr>
          <p:cNvPr id="2" name="Rectangle 1">
            <a:extLst>
              <a:ext uri="{FF2B5EF4-FFF2-40B4-BE49-F238E27FC236}">
                <a16:creationId xmlns:a16="http://schemas.microsoft.com/office/drawing/2014/main" id="{BD6CCFBB-A3ED-4CDE-BA45-0DC94109A843}"/>
              </a:ext>
            </a:extLst>
          </p:cNvPr>
          <p:cNvSpPr/>
          <p:nvPr/>
        </p:nvSpPr>
        <p:spPr>
          <a:xfrm>
            <a:off x="220147" y="584939"/>
            <a:ext cx="11261700" cy="5078313"/>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252525"/>
              </a:solidFill>
              <a:latin typeface="Roboto"/>
            </a:endParaRPr>
          </a:p>
          <a:p>
            <a:pPr marL="285750" indent="-285750">
              <a:buFont typeface="Arial" panose="020B0604020202020204" pitchFamily="34" charset="0"/>
              <a:buChar char="•"/>
            </a:pPr>
            <a:r>
              <a:rPr lang="en-US" b="1" dirty="0">
                <a:solidFill>
                  <a:srgbClr val="252525"/>
                </a:solidFill>
                <a:latin typeface="Roboto"/>
              </a:rPr>
              <a:t>Challenges</a:t>
            </a:r>
            <a:r>
              <a:rPr lang="en-US" dirty="0">
                <a:solidFill>
                  <a:srgbClr val="252525"/>
                </a:solidFill>
                <a:latin typeface="Roboto"/>
              </a:rPr>
              <a:t> when Developing Mobile Apps </a:t>
            </a:r>
          </a:p>
          <a:p>
            <a:pPr marL="285750" indent="-285750">
              <a:buFont typeface="Arial" panose="020B0604020202020204" pitchFamily="34" charset="0"/>
              <a:buChar char="•"/>
            </a:pPr>
            <a:endParaRPr lang="en-US" b="1" dirty="0">
              <a:solidFill>
                <a:srgbClr val="252525"/>
              </a:solidFill>
              <a:latin typeface="Roboto"/>
            </a:endParaRPr>
          </a:p>
          <a:p>
            <a:pPr marL="742950" lvl="1" indent="-285750">
              <a:buFont typeface="Wingdings" panose="05000000000000000000" pitchFamily="2" charset="2"/>
              <a:buChar char="q"/>
            </a:pPr>
            <a:r>
              <a:rPr lang="en-US" b="1" dirty="0">
                <a:solidFill>
                  <a:srgbClr val="252525"/>
                </a:solidFill>
                <a:latin typeface="Roboto"/>
              </a:rPr>
              <a:t>IT infrastructure </a:t>
            </a:r>
            <a:r>
              <a:rPr lang="en-US" dirty="0">
                <a:solidFill>
                  <a:srgbClr val="252525"/>
                </a:solidFill>
                <a:latin typeface="Roboto"/>
              </a:rPr>
              <a:t>– Most government departments do not have up-to-date IT infrastructure</a:t>
            </a:r>
          </a:p>
          <a:p>
            <a:pPr marL="285750" indent="-285750">
              <a:buFont typeface="Arial" panose="020B0604020202020204" pitchFamily="34" charset="0"/>
              <a:buChar char="•"/>
            </a:pPr>
            <a:endParaRPr lang="en-US" dirty="0">
              <a:solidFill>
                <a:srgbClr val="252525"/>
              </a:solidFill>
              <a:latin typeface="Roboto"/>
            </a:endParaRPr>
          </a:p>
          <a:p>
            <a:pPr marL="742950" lvl="1" indent="-285750">
              <a:buFont typeface="Wingdings" panose="05000000000000000000" pitchFamily="2" charset="2"/>
              <a:buChar char="q"/>
            </a:pPr>
            <a:r>
              <a:rPr lang="en-US" b="1" dirty="0">
                <a:solidFill>
                  <a:srgbClr val="252525"/>
                </a:solidFill>
                <a:latin typeface="Roboto"/>
              </a:rPr>
              <a:t>Lack of app developers </a:t>
            </a:r>
            <a:r>
              <a:rPr lang="en-US" dirty="0">
                <a:solidFill>
                  <a:srgbClr val="252525"/>
                </a:solidFill>
                <a:latin typeface="Roboto"/>
              </a:rPr>
              <a:t>– entities may not have employees with the know-how to develop an app, meaning they would have to engage an outside contractor</a:t>
            </a:r>
          </a:p>
          <a:p>
            <a:pPr marL="742950" lvl="1" indent="-285750">
              <a:buFont typeface="Wingdings" panose="05000000000000000000" pitchFamily="2" charset="2"/>
              <a:buChar char="q"/>
            </a:pPr>
            <a:endParaRPr lang="en-US" b="1" dirty="0">
              <a:solidFill>
                <a:srgbClr val="252525"/>
              </a:solidFill>
              <a:latin typeface="Roboto"/>
            </a:endParaRPr>
          </a:p>
          <a:p>
            <a:pPr marL="742950" lvl="1" indent="-285750">
              <a:buFont typeface="Wingdings" panose="05000000000000000000" pitchFamily="2" charset="2"/>
              <a:buChar char="q"/>
            </a:pPr>
            <a:r>
              <a:rPr lang="en-US" b="1" dirty="0">
                <a:solidFill>
                  <a:srgbClr val="252525"/>
                </a:solidFill>
                <a:latin typeface="Roboto"/>
              </a:rPr>
              <a:t>Cost </a:t>
            </a:r>
            <a:r>
              <a:rPr lang="en-US" dirty="0">
                <a:solidFill>
                  <a:srgbClr val="252525"/>
                </a:solidFill>
                <a:latin typeface="Roboto"/>
              </a:rPr>
              <a:t>– Developing an app can get quite expensive</a:t>
            </a:r>
          </a:p>
          <a:p>
            <a:pPr marL="742950" lvl="1" indent="-285750">
              <a:buFont typeface="Wingdings" panose="05000000000000000000" pitchFamily="2" charset="2"/>
              <a:buChar char="q"/>
            </a:pPr>
            <a:endParaRPr lang="en-US" b="1" dirty="0">
              <a:solidFill>
                <a:srgbClr val="252525"/>
              </a:solidFill>
              <a:latin typeface="Roboto"/>
            </a:endParaRPr>
          </a:p>
          <a:p>
            <a:pPr marL="742950" lvl="1" indent="-285750">
              <a:buFont typeface="Wingdings" panose="05000000000000000000" pitchFamily="2" charset="2"/>
              <a:buChar char="q"/>
            </a:pPr>
            <a:r>
              <a:rPr lang="en-US" b="1" dirty="0">
                <a:solidFill>
                  <a:srgbClr val="252525"/>
                </a:solidFill>
                <a:latin typeface="Roboto"/>
              </a:rPr>
              <a:t>Device compatibility </a:t>
            </a:r>
            <a:r>
              <a:rPr lang="en-US" dirty="0">
                <a:solidFill>
                  <a:srgbClr val="252525"/>
                </a:solidFill>
                <a:latin typeface="Roboto"/>
              </a:rPr>
              <a:t>– Making sure the app works properly and looks good on all devices</a:t>
            </a:r>
          </a:p>
          <a:p>
            <a:pPr marL="742950" lvl="1" indent="-285750">
              <a:buFont typeface="Wingdings" panose="05000000000000000000" pitchFamily="2" charset="2"/>
              <a:buChar char="q"/>
            </a:pPr>
            <a:endParaRPr lang="en-US" b="1" dirty="0">
              <a:solidFill>
                <a:srgbClr val="252525"/>
              </a:solidFill>
              <a:latin typeface="Roboto"/>
            </a:endParaRPr>
          </a:p>
          <a:p>
            <a:pPr marL="742950" lvl="1" indent="-285750">
              <a:buFont typeface="Wingdings" panose="05000000000000000000" pitchFamily="2" charset="2"/>
              <a:buChar char="q"/>
            </a:pPr>
            <a:r>
              <a:rPr lang="en-US" b="1" dirty="0">
                <a:solidFill>
                  <a:srgbClr val="252525"/>
                </a:solidFill>
                <a:latin typeface="Roboto"/>
              </a:rPr>
              <a:t>Easy-to-use interface </a:t>
            </a:r>
            <a:r>
              <a:rPr lang="en-US" dirty="0">
                <a:solidFill>
                  <a:srgbClr val="252525"/>
                </a:solidFill>
                <a:latin typeface="Roboto"/>
              </a:rPr>
              <a:t>– Making sure the app is simple to use</a:t>
            </a:r>
          </a:p>
          <a:p>
            <a:pPr marL="742950" lvl="1" indent="-285750">
              <a:buFont typeface="Wingdings" panose="05000000000000000000" pitchFamily="2" charset="2"/>
              <a:buChar char="q"/>
            </a:pPr>
            <a:endParaRPr lang="en-US" b="1" dirty="0">
              <a:solidFill>
                <a:srgbClr val="252525"/>
              </a:solidFill>
              <a:latin typeface="Roboto"/>
            </a:endParaRPr>
          </a:p>
          <a:p>
            <a:pPr marL="742950" lvl="1" indent="-285750">
              <a:buFont typeface="Wingdings" panose="05000000000000000000" pitchFamily="2" charset="2"/>
              <a:buChar char="q"/>
            </a:pPr>
            <a:r>
              <a:rPr lang="en-US" b="1" dirty="0">
                <a:solidFill>
                  <a:srgbClr val="1A5EA7"/>
                </a:solidFill>
                <a:latin typeface="Roboto"/>
              </a:rPr>
              <a:t>Continuous Testing </a:t>
            </a:r>
            <a:r>
              <a:rPr lang="en-US" dirty="0">
                <a:solidFill>
                  <a:srgbClr val="252525"/>
                </a:solidFill>
                <a:latin typeface="Roboto"/>
              </a:rPr>
              <a:t>– ensure that the quality, usability, and security of your mobile app not only meets expectations but exceeds them. </a:t>
            </a:r>
          </a:p>
          <a:p>
            <a:pPr marL="742950" lvl="1" indent="-285750">
              <a:buFont typeface="Wingdings" panose="05000000000000000000" pitchFamily="2" charset="2"/>
              <a:buChar char="q"/>
            </a:pPr>
            <a:r>
              <a:rPr lang="en-US" b="1" dirty="0">
                <a:solidFill>
                  <a:srgbClr val="252525"/>
                </a:solidFill>
                <a:latin typeface="Roboto"/>
              </a:rPr>
              <a:t>Time frame </a:t>
            </a:r>
            <a:r>
              <a:rPr lang="en-US" dirty="0">
                <a:solidFill>
                  <a:srgbClr val="252525"/>
                </a:solidFill>
                <a:latin typeface="Roboto"/>
              </a:rPr>
              <a:t>– From development to launch, the process could take up to a year or more</a:t>
            </a:r>
          </a:p>
          <a:p>
            <a:pPr marL="285750" indent="-285750">
              <a:buFont typeface="Arial" panose="020B0604020202020204" pitchFamily="34" charset="0"/>
              <a:buChar char="•"/>
            </a:pPr>
            <a:endParaRPr lang="en-US" dirty="0">
              <a:solidFill>
                <a:srgbClr val="252525"/>
              </a:solidFill>
              <a:latin typeface="Roboto"/>
            </a:endParaRPr>
          </a:p>
        </p:txBody>
      </p:sp>
      <p:sp>
        <p:nvSpPr>
          <p:cNvPr id="10" name="Title 1">
            <a:extLst>
              <a:ext uri="{FF2B5EF4-FFF2-40B4-BE49-F238E27FC236}">
                <a16:creationId xmlns:a16="http://schemas.microsoft.com/office/drawing/2014/main" id="{F365ABD3-7DD0-42EA-99A3-E3B610515AB0}"/>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Continuous Delivery Model</a:t>
            </a:r>
          </a:p>
        </p:txBody>
      </p:sp>
      <p:sp>
        <p:nvSpPr>
          <p:cNvPr id="4" name="Rectangle 3">
            <a:extLst>
              <a:ext uri="{FF2B5EF4-FFF2-40B4-BE49-F238E27FC236}">
                <a16:creationId xmlns:a16="http://schemas.microsoft.com/office/drawing/2014/main" id="{1C8D75D4-D8BD-4384-A12B-0DC488DCE478}"/>
              </a:ext>
            </a:extLst>
          </p:cNvPr>
          <p:cNvSpPr/>
          <p:nvPr/>
        </p:nvSpPr>
        <p:spPr>
          <a:xfrm>
            <a:off x="710153" y="4409029"/>
            <a:ext cx="10906812" cy="613615"/>
          </a:xfrm>
          <a:prstGeom prst="rect">
            <a:avLst/>
          </a:prstGeom>
          <a:noFill/>
          <a:ln w="31750" cmpd="sng">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3440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4171950" cy="3124096"/>
          </a:xfrm>
          <a:prstGeom prst="rect">
            <a:avLst/>
          </a:prstGeom>
        </p:spPr>
      </p:pic>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flipV="1">
            <a:off x="9831455" y="5092700"/>
            <a:ext cx="2340440" cy="1752600"/>
          </a:xfrm>
          <a:prstGeom prst="rect">
            <a:avLst/>
          </a:prstGeom>
        </p:spPr>
      </p:pic>
      <p:pic>
        <p:nvPicPr>
          <p:cNvPr id="23" name="Picture 22">
            <a:extLst>
              <a:ext uri="{FF2B5EF4-FFF2-40B4-BE49-F238E27FC236}">
                <a16:creationId xmlns:a16="http://schemas.microsoft.com/office/drawing/2014/main" id="{5641380A-823B-9947-88D9-A4EADCAB3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4" y="5919119"/>
            <a:ext cx="533400" cy="660400"/>
          </a:xfrm>
          <a:prstGeom prst="rect">
            <a:avLst/>
          </a:prstGeom>
        </p:spPr>
      </p:pic>
      <p:sp>
        <p:nvSpPr>
          <p:cNvPr id="3" name="Slide Number Placeholder 2">
            <a:extLst>
              <a:ext uri="{FF2B5EF4-FFF2-40B4-BE49-F238E27FC236}">
                <a16:creationId xmlns:a16="http://schemas.microsoft.com/office/drawing/2014/main" id="{F9F34868-03B2-4F2C-907B-E96CEB25CC5A}"/>
              </a:ext>
            </a:extLst>
          </p:cNvPr>
          <p:cNvSpPr>
            <a:spLocks noGrp="1"/>
          </p:cNvSpPr>
          <p:nvPr>
            <p:ph type="sldNum" sz="quarter" idx="12"/>
          </p:nvPr>
        </p:nvSpPr>
        <p:spPr/>
        <p:txBody>
          <a:bodyPr/>
          <a:lstStyle/>
          <a:p>
            <a:fld id="{25B90556-1126-43ED-9802-15C76D028F10}" type="slidenum">
              <a:rPr lang="en-ZA" smtClean="0"/>
              <a:pPr/>
              <a:t>9</a:t>
            </a:fld>
            <a:endParaRPr lang="en-ZA" dirty="0"/>
          </a:p>
        </p:txBody>
      </p:sp>
      <p:sp>
        <p:nvSpPr>
          <p:cNvPr id="10" name="Title 1">
            <a:extLst>
              <a:ext uri="{FF2B5EF4-FFF2-40B4-BE49-F238E27FC236}">
                <a16:creationId xmlns:a16="http://schemas.microsoft.com/office/drawing/2014/main" id="{F365ABD3-7DD0-42EA-99A3-E3B610515AB0}"/>
              </a:ext>
            </a:extLst>
          </p:cNvPr>
          <p:cNvSpPr txBox="1">
            <a:spLocks/>
          </p:cNvSpPr>
          <p:nvPr/>
        </p:nvSpPr>
        <p:spPr>
          <a:xfrm>
            <a:off x="220147" y="148308"/>
            <a:ext cx="10515600" cy="652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dirty="0"/>
              <a:t>Mobile Application – Continuous Testing </a:t>
            </a:r>
          </a:p>
        </p:txBody>
      </p:sp>
      <p:pic>
        <p:nvPicPr>
          <p:cNvPr id="4" name="Picture 3">
            <a:extLst>
              <a:ext uri="{FF2B5EF4-FFF2-40B4-BE49-F238E27FC236}">
                <a16:creationId xmlns:a16="http://schemas.microsoft.com/office/drawing/2014/main" id="{95D255BE-4503-45D3-903A-E72F636ED1E9}"/>
              </a:ext>
            </a:extLst>
          </p:cNvPr>
          <p:cNvPicPr>
            <a:picLocks noChangeAspect="1"/>
          </p:cNvPicPr>
          <p:nvPr/>
        </p:nvPicPr>
        <p:blipFill>
          <a:blip r:embed="rId7"/>
          <a:stretch>
            <a:fillRect/>
          </a:stretch>
        </p:blipFill>
        <p:spPr>
          <a:xfrm>
            <a:off x="1123946" y="1922337"/>
            <a:ext cx="6096000" cy="4362741"/>
          </a:xfrm>
          <a:prstGeom prst="rect">
            <a:avLst/>
          </a:prstGeom>
        </p:spPr>
      </p:pic>
      <p:sp>
        <p:nvSpPr>
          <p:cNvPr id="6" name="Rectangle 5">
            <a:extLst>
              <a:ext uri="{FF2B5EF4-FFF2-40B4-BE49-F238E27FC236}">
                <a16:creationId xmlns:a16="http://schemas.microsoft.com/office/drawing/2014/main" id="{D9A66B43-C7F4-4C6A-BD36-46C001B2E223}"/>
              </a:ext>
            </a:extLst>
          </p:cNvPr>
          <p:cNvSpPr/>
          <p:nvPr/>
        </p:nvSpPr>
        <p:spPr>
          <a:xfrm>
            <a:off x="764734" y="857867"/>
            <a:ext cx="9811147" cy="1015663"/>
          </a:xfrm>
          <a:prstGeom prst="rect">
            <a:avLst/>
          </a:prstGeom>
        </p:spPr>
        <p:txBody>
          <a:bodyPr wrap="square">
            <a:spAutoFit/>
          </a:bodyPr>
          <a:lstStyle/>
          <a:p>
            <a:pPr algn="ctr"/>
            <a:r>
              <a:rPr lang="en-US" sz="2000" dirty="0">
                <a:solidFill>
                  <a:srgbClr val="2A2A2A"/>
                </a:solidFill>
                <a:latin typeface="GothamBook"/>
              </a:rPr>
              <a:t>Continuous Mobile Testing </a:t>
            </a:r>
            <a:r>
              <a:rPr lang="en-US" sz="2000" b="1" i="1" dirty="0">
                <a:solidFill>
                  <a:srgbClr val="2A2A2A"/>
                </a:solidFill>
                <a:latin typeface="GothamBook"/>
              </a:rPr>
              <a:t>enables</a:t>
            </a:r>
            <a:r>
              <a:rPr lang="en-US" sz="2000" dirty="0">
                <a:solidFill>
                  <a:srgbClr val="2A2A2A"/>
                </a:solidFill>
                <a:latin typeface="GothamBook"/>
              </a:rPr>
              <a:t> increased release in mobile app development </a:t>
            </a:r>
            <a:r>
              <a:rPr lang="en-US" sz="2000" b="1" i="1" dirty="0">
                <a:solidFill>
                  <a:srgbClr val="2A2A2A"/>
                </a:solidFill>
                <a:latin typeface="GothamBook"/>
              </a:rPr>
              <a:t>velocity</a:t>
            </a:r>
            <a:r>
              <a:rPr lang="en-US" sz="2000" dirty="0">
                <a:solidFill>
                  <a:srgbClr val="2A2A2A"/>
                </a:solidFill>
                <a:latin typeface="GothamBook"/>
              </a:rPr>
              <a:t> while providing customers with satisfying, </a:t>
            </a:r>
            <a:r>
              <a:rPr lang="en-US" sz="2000" b="1" dirty="0">
                <a:solidFill>
                  <a:srgbClr val="2A2A2A"/>
                </a:solidFill>
                <a:latin typeface="GothamBook"/>
              </a:rPr>
              <a:t>error-free experiences </a:t>
            </a:r>
            <a:r>
              <a:rPr lang="en-US" sz="2000" dirty="0">
                <a:solidFill>
                  <a:srgbClr val="2A2A2A"/>
                </a:solidFill>
                <a:latin typeface="GothamBook"/>
              </a:rPr>
              <a:t>across all devices and browsers. </a:t>
            </a:r>
            <a:endParaRPr lang="en-ZA" sz="2000" dirty="0"/>
          </a:p>
        </p:txBody>
      </p:sp>
      <p:sp>
        <p:nvSpPr>
          <p:cNvPr id="7" name="Rectangle 6">
            <a:extLst>
              <a:ext uri="{FF2B5EF4-FFF2-40B4-BE49-F238E27FC236}">
                <a16:creationId xmlns:a16="http://schemas.microsoft.com/office/drawing/2014/main" id="{AB75E4B6-C968-48E8-904D-2FA8B8075D7A}"/>
              </a:ext>
            </a:extLst>
          </p:cNvPr>
          <p:cNvSpPr/>
          <p:nvPr/>
        </p:nvSpPr>
        <p:spPr>
          <a:xfrm>
            <a:off x="7219946" y="2064521"/>
            <a:ext cx="4706333" cy="4216539"/>
          </a:xfrm>
          <a:prstGeom prst="rect">
            <a:avLst/>
          </a:prstGeom>
        </p:spPr>
        <p:txBody>
          <a:bodyPr wrap="square">
            <a:spAutoFit/>
          </a:bodyPr>
          <a:lstStyle/>
          <a:p>
            <a:r>
              <a:rPr lang="en-US" u="sng" dirty="0">
                <a:solidFill>
                  <a:srgbClr val="2A2A2A"/>
                </a:solidFill>
                <a:latin typeface="GothamBook"/>
              </a:rPr>
              <a:t>Benefits</a:t>
            </a:r>
            <a:r>
              <a:rPr lang="en-US" dirty="0">
                <a:solidFill>
                  <a:srgbClr val="2A2A2A"/>
                </a:solidFill>
                <a:latin typeface="GothamBook"/>
              </a:rPr>
              <a:t> </a:t>
            </a:r>
          </a:p>
          <a:p>
            <a:endParaRPr lang="en-US" dirty="0">
              <a:solidFill>
                <a:srgbClr val="2A2A2A"/>
              </a:solidFill>
              <a:latin typeface="GothamBook"/>
            </a:endParaRPr>
          </a:p>
          <a:p>
            <a:pPr marL="285750" indent="-285750">
              <a:buFont typeface="Arial" panose="020B0604020202020204" pitchFamily="34" charset="0"/>
              <a:buChar char="•"/>
            </a:pPr>
            <a:r>
              <a:rPr lang="en-US" dirty="0">
                <a:solidFill>
                  <a:srgbClr val="2A2A2A"/>
                </a:solidFill>
                <a:latin typeface="GothamBook"/>
              </a:rPr>
              <a:t>Improves the </a:t>
            </a:r>
            <a:r>
              <a:rPr lang="en-US" b="1" dirty="0">
                <a:solidFill>
                  <a:srgbClr val="2A2A2A"/>
                </a:solidFill>
                <a:latin typeface="GothamBook"/>
              </a:rPr>
              <a:t>quality</a:t>
            </a:r>
            <a:r>
              <a:rPr lang="en-US" dirty="0">
                <a:solidFill>
                  <a:srgbClr val="2A2A2A"/>
                </a:solidFill>
                <a:latin typeface="GothamBook"/>
              </a:rPr>
              <a:t>, </a:t>
            </a:r>
            <a:r>
              <a:rPr lang="en-US" b="1" dirty="0">
                <a:solidFill>
                  <a:srgbClr val="2A2A2A"/>
                </a:solidFill>
                <a:latin typeface="GothamBook"/>
              </a:rPr>
              <a:t>usability</a:t>
            </a:r>
            <a:r>
              <a:rPr lang="en-US" dirty="0">
                <a:solidFill>
                  <a:srgbClr val="2A2A2A"/>
                </a:solidFill>
                <a:latin typeface="GothamBook"/>
              </a:rPr>
              <a:t>, and </a:t>
            </a:r>
            <a:r>
              <a:rPr lang="en-US" b="1" dirty="0">
                <a:solidFill>
                  <a:srgbClr val="2A2A2A"/>
                </a:solidFill>
                <a:latin typeface="GothamBook"/>
              </a:rPr>
              <a:t>security</a:t>
            </a:r>
            <a:r>
              <a:rPr lang="en-US" dirty="0">
                <a:solidFill>
                  <a:srgbClr val="2A2A2A"/>
                </a:solidFill>
                <a:latin typeface="GothamBook"/>
              </a:rPr>
              <a:t> of your mobile app and ensures the solution not only meets expectations but exceeds them.</a:t>
            </a:r>
            <a:r>
              <a:rPr lang="en-US" sz="1600" dirty="0">
                <a:solidFill>
                  <a:srgbClr val="2D2D2D"/>
                </a:solidFill>
                <a:latin typeface="aktiv-grotesk"/>
              </a:rPr>
              <a:t> </a:t>
            </a:r>
          </a:p>
          <a:p>
            <a:pPr marL="285750" indent="-285750">
              <a:buFont typeface="Arial" panose="020B0604020202020204" pitchFamily="34" charset="0"/>
              <a:buChar char="•"/>
            </a:pPr>
            <a:r>
              <a:rPr lang="en-US" dirty="0">
                <a:solidFill>
                  <a:srgbClr val="2A2A2A"/>
                </a:solidFill>
                <a:latin typeface="GothamBook"/>
              </a:rPr>
              <a:t>Provides a “third-party” </a:t>
            </a:r>
            <a:r>
              <a:rPr lang="en-US" b="1" dirty="0">
                <a:solidFill>
                  <a:srgbClr val="2A2A2A"/>
                </a:solidFill>
                <a:latin typeface="GothamBook"/>
              </a:rPr>
              <a:t>assessment</a:t>
            </a:r>
            <a:r>
              <a:rPr lang="en-US" dirty="0">
                <a:solidFill>
                  <a:srgbClr val="2A2A2A"/>
                </a:solidFill>
                <a:latin typeface="GothamBook"/>
              </a:rPr>
              <a:t> of the ease with which end users view content or execute an application on a mobile device.</a:t>
            </a:r>
          </a:p>
          <a:p>
            <a:pPr marL="285750" indent="-285750">
              <a:buFont typeface="Arial" panose="020B0604020202020204" pitchFamily="34" charset="0"/>
              <a:buChar char="•"/>
            </a:pPr>
            <a:r>
              <a:rPr lang="en-US" dirty="0"/>
              <a:t>Testing your app plays an important role especially while you are going live to the public.</a:t>
            </a:r>
          </a:p>
          <a:p>
            <a:pPr marL="285750" indent="-285750">
              <a:buFont typeface="Arial" panose="020B0604020202020204" pitchFamily="34" charset="0"/>
              <a:buChar char="•"/>
            </a:pPr>
            <a:r>
              <a:rPr lang="en-ZA" dirty="0"/>
              <a:t>Get an opportunity to test your Mobile App on most popular devices</a:t>
            </a:r>
            <a:r>
              <a:rPr lang="en-US" dirty="0">
                <a:solidFill>
                  <a:srgbClr val="2A2A2A"/>
                </a:solidFill>
                <a:latin typeface="GothamBook"/>
              </a:rPr>
              <a:t> </a:t>
            </a:r>
          </a:p>
          <a:p>
            <a:pPr marL="285750" indent="-285750">
              <a:buFont typeface="Arial" panose="020B0604020202020204" pitchFamily="34" charset="0"/>
              <a:buChar char="•"/>
            </a:pPr>
            <a:endParaRPr lang="en-ZA" sz="1600" dirty="0"/>
          </a:p>
        </p:txBody>
      </p:sp>
    </p:spTree>
    <p:extLst>
      <p:ext uri="{BB962C8B-B14F-4D97-AF65-F5344CB8AC3E}">
        <p14:creationId xmlns:p14="http://schemas.microsoft.com/office/powerpoint/2010/main" val="964715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vMH16wGZUpPSeGMRt1.u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kgrnd master">
  <a:themeElements>
    <a:clrScheme name="Gartner White Bkgrnd">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18_SUMMIT_TEMPLATE.pptx" id="{F018A82B-9632-4C73-B475-2FE0E1C43328}" vid="{4A98995B-84F2-4E72-B0B6-48A3FB7923E6}"/>
    </a:ext>
  </a:extLst>
</a:theme>
</file>

<file path=ppt/theme/theme3.xml><?xml version="1.0" encoding="utf-8"?>
<a:theme xmlns:a="http://schemas.openxmlformats.org/drawingml/2006/main" name="1_White bkgrnd master">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White">
      <a:srgbClr val="FFFFFF"/>
    </a:custClr>
  </a:custClrLst>
  <a:extLst>
    <a:ext uri="{05A4C25C-085E-4340-85A3-A5531E510DB2}">
      <thm15:themeFamily xmlns:thm15="http://schemas.microsoft.com/office/thememl/2012/main" name="2020_Gartner_Corporate_PPT_Template_16x9.potx" id="{2403035C-356A-4391-8CE5-16530AA09FDA}" vid="{375698DF-06CE-4C61-93FB-D1FAF1F10A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5403</TotalTime>
  <Words>866</Words>
  <Application>Microsoft Office PowerPoint</Application>
  <PresentationFormat>Widescreen</PresentationFormat>
  <Paragraphs>97</Paragraphs>
  <Slides>14</Slides>
  <Notes>1</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31" baseType="lpstr">
      <vt:lpstr>aktiv-grotesk</vt:lpstr>
      <vt:lpstr>Arial</vt:lpstr>
      <vt:lpstr>Arial Black</vt:lpstr>
      <vt:lpstr>Arial Unicode MS</vt:lpstr>
      <vt:lpstr>Calibri</vt:lpstr>
      <vt:lpstr>Calibri Light</vt:lpstr>
      <vt:lpstr>Cambria</vt:lpstr>
      <vt:lpstr>Century Gothic</vt:lpstr>
      <vt:lpstr>GothamBook</vt:lpstr>
      <vt:lpstr>IBM Plex Sans</vt:lpstr>
      <vt:lpstr>Open Sans</vt:lpstr>
      <vt:lpstr>Roboto</vt:lpstr>
      <vt:lpstr>Wingdings</vt:lpstr>
      <vt:lpstr>Office Theme</vt:lpstr>
      <vt:lpstr>White bkgrnd master</vt:lpstr>
      <vt:lpstr>1_White bkgrnd master</vt:lpstr>
      <vt:lpstr>think-cell Slide</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Modikoe Meletse</cp:lastModifiedBy>
  <cp:revision>134</cp:revision>
  <dcterms:created xsi:type="dcterms:W3CDTF">2021-03-24T10:54:21Z</dcterms:created>
  <dcterms:modified xsi:type="dcterms:W3CDTF">2021-11-22T14:45:04Z</dcterms:modified>
</cp:coreProperties>
</file>